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46" r:id="rId2"/>
    <p:sldId id="270" r:id="rId3"/>
    <p:sldId id="653" r:id="rId4"/>
    <p:sldId id="667" r:id="rId5"/>
    <p:sldId id="630" r:id="rId6"/>
    <p:sldId id="668" r:id="rId7"/>
    <p:sldId id="654" r:id="rId8"/>
    <p:sldId id="662" r:id="rId9"/>
    <p:sldId id="663" r:id="rId10"/>
    <p:sldId id="665" r:id="rId11"/>
    <p:sldId id="43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E9A7D-4A09-4F3D-BA0F-7B54A5A4B5C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9CC0-62A1-42EB-9889-5FCD09636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I will talk from the introduction, to our characterization and finally the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Schematics of light emission from the positive dark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through the interlayer electron–hole recombination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assisted by emitting a K phonon (a), or through the intralayer recombination assisted by emitting a Г phonon(b)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0ACD2-1A45-43A9-B8E7-92BD56131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9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0ACD2-1A45-43A9-B8E7-92BD56131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we report the clearly identification of triplet and singlet through many different spectroscopy study and our work paves the way for future application in </a:t>
            </a:r>
            <a:r>
              <a:rPr lang="en-US" dirty="0" err="1"/>
              <a:t>valleytronics</a:t>
            </a:r>
            <a:r>
              <a:rPr lang="en-US" dirty="0"/>
              <a:t> and spintronics and inspires the future understanding of </a:t>
            </a:r>
            <a:r>
              <a:rPr lang="en-US" dirty="0" err="1"/>
              <a:t>moire</a:t>
            </a:r>
            <a:r>
              <a:rPr lang="en-US" dirty="0"/>
              <a:t> physics in TMDC heterostructure.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C8C9F-B549-4DDA-8E53-A42A2C5DE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D83ED0-502E-4C0E-B0F6-531C24A8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CDC689-6F91-4A1E-8387-E89D7B90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01141D-E293-4B8E-BE62-45407778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0DB257-28F0-423A-9CC5-16C58D28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FD684-B20E-40AD-994E-F13597D8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CB1B3F-5724-4DA2-A7EE-3120F1D3B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734F3D-B225-4E80-9DE9-7AEBFC4D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D2F498-A922-47FA-B852-28F778E2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E7488-DC8D-4359-A22E-FCCB44C2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514DF4C-AC06-4A2E-B054-58370CFEE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2AACD6-E44F-4109-BF0F-FC7A41AC6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11528-B4AA-4FCA-A324-E7F7DA13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1F233E-4A40-4488-8237-D2A4109D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F36403-DABD-49C2-B03A-C90641BB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black">
          <a:xfrm>
            <a:off x="-1" y="6150797"/>
            <a:ext cx="12192001" cy="728699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 bwMode="white">
          <a:xfrm>
            <a:off x="9008533" y="6514563"/>
            <a:ext cx="2844800" cy="1242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z="933" smtClean="0">
                <a:solidFill>
                  <a:srgbClr val="FFFFFF"/>
                </a:solidFill>
              </a:rPr>
              <a:pPr/>
              <a:t>3/19/2021</a:t>
            </a:fld>
            <a:endParaRPr lang="en-US" sz="933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 bwMode="white">
          <a:xfrm>
            <a:off x="4165600" y="6514562"/>
            <a:ext cx="3860800" cy="721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33" dirty="0">
                <a:solidFill>
                  <a:schemeClr val="bg1"/>
                </a:solidFill>
              </a:rPr>
              <a:t>{ INSERT TITLE HERE ]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 bwMode="white">
          <a:xfrm>
            <a:off x="9008533" y="6294650"/>
            <a:ext cx="2844800" cy="124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9222" y="270147"/>
            <a:ext cx="11099527" cy="525717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2400"/>
              </a:spcAft>
              <a:buFontTx/>
              <a:buNone/>
              <a:defRPr sz="2400" b="0" spc="133" baseline="0">
                <a:solidFill>
                  <a:srgbClr val="9EA2A2"/>
                </a:solidFill>
              </a:defRPr>
            </a:lvl1pPr>
            <a:lvl2pPr marL="226478" indent="-226478">
              <a:spcBef>
                <a:spcPts val="2667"/>
              </a:spcBef>
              <a:buClr>
                <a:srgbClr val="DB091C"/>
              </a:buClr>
              <a:buFont typeface="Wingdings" panose="05000000000000000000" pitchFamily="2" charset="2"/>
              <a:buChar char="§"/>
              <a:defRPr sz="2400" baseline="0">
                <a:solidFill>
                  <a:schemeClr val="tx1"/>
                </a:solidFill>
              </a:defRPr>
            </a:lvl2pPr>
            <a:lvl3pPr marL="531271" indent="-228594">
              <a:spcBef>
                <a:spcPts val="800"/>
              </a:spcBef>
              <a:buClr>
                <a:srgbClr val="DB091C"/>
              </a:buClr>
              <a:buFont typeface="Arial" panose="020B0604020202020204" pitchFamily="34" charset="0"/>
              <a:buChar char="−"/>
              <a:defRPr sz="1867" baseline="0">
                <a:solidFill>
                  <a:schemeClr val="tx1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LEVEL 1 – ARIAL 18 PT – LIGHT GRAY (158/162/162)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95863"/>
            <a:ext cx="12192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9" y="6294158"/>
            <a:ext cx="2134121" cy="3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9222" y="1051972"/>
            <a:ext cx="8343900" cy="2438400"/>
          </a:xfrm>
          <a:prstGeom prst="rect">
            <a:avLst/>
          </a:prstGeom>
        </p:spPr>
        <p:txBody>
          <a:bodyPr/>
          <a:lstStyle>
            <a:lvl2pPr marL="300559" marR="0" indent="-300559" algn="l" defTabSz="609585" rtl="0" eaLnBrk="1" fontAlgn="auto" latinLnBrk="0" hangingPunct="1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615935" marR="0" indent="-315376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300559" marR="0" lvl="1" indent="-300559" algn="l" defTabSz="609585" rtl="0" eaLnBrk="1" fontAlgn="auto" latinLnBrk="0" hangingPunct="1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 – Arial 18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  <a:p>
            <a:pPr marL="615935" marR="0" lvl="2" indent="-315376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 – Arial 14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</p:txBody>
      </p:sp>
    </p:spTree>
    <p:extLst>
      <p:ext uri="{BB962C8B-B14F-4D97-AF65-F5344CB8AC3E}">
        <p14:creationId xmlns:p14="http://schemas.microsoft.com/office/powerpoint/2010/main" val="174387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0" y="795865"/>
            <a:ext cx="6096000" cy="55176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99222" y="270146"/>
            <a:ext cx="11099527" cy="525719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2400"/>
              </a:spcAft>
              <a:buFontTx/>
              <a:buNone/>
              <a:defRPr sz="2400" b="0" spc="133" baseline="0">
                <a:solidFill>
                  <a:srgbClr val="9EA2A2"/>
                </a:solidFill>
              </a:defRPr>
            </a:lvl1pPr>
            <a:lvl2pPr marL="226478" indent="-226478">
              <a:spcBef>
                <a:spcPts val="2667"/>
              </a:spcBef>
              <a:buClr>
                <a:srgbClr val="DB091C"/>
              </a:buClr>
              <a:buFont typeface="Wingdings" panose="05000000000000000000" pitchFamily="2" charset="2"/>
              <a:buChar char="§"/>
              <a:defRPr sz="2400" baseline="0">
                <a:solidFill>
                  <a:srgbClr val="5F6062"/>
                </a:solidFill>
              </a:defRPr>
            </a:lvl2pPr>
            <a:lvl3pPr marL="531271" indent="-228594">
              <a:spcBef>
                <a:spcPts val="800"/>
              </a:spcBef>
              <a:buClr>
                <a:srgbClr val="DB091C"/>
              </a:buClr>
              <a:buFont typeface="Arial" panose="020B0604020202020204" pitchFamily="34" charset="0"/>
              <a:buChar char="−"/>
              <a:defRPr sz="1867" baseline="0">
                <a:solidFill>
                  <a:srgbClr val="5F606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LEVEL 1 – ARIAL 18 PT – LIGHT GRAY (158/162/162)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795863"/>
            <a:ext cx="12192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 bwMode="black">
          <a:xfrm>
            <a:off x="-1" y="6150797"/>
            <a:ext cx="12192001" cy="728699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 bwMode="white">
          <a:xfrm>
            <a:off x="9008533" y="6514563"/>
            <a:ext cx="2844800" cy="1242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z="933" smtClean="0">
                <a:solidFill>
                  <a:srgbClr val="FFFFFF"/>
                </a:solidFill>
              </a:rPr>
              <a:pPr/>
              <a:t>3/19/2021</a:t>
            </a:fld>
            <a:endParaRPr lang="en-US" sz="933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 bwMode="white">
          <a:xfrm>
            <a:off x="9008533" y="6294650"/>
            <a:ext cx="2844800" cy="124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9" y="6294158"/>
            <a:ext cx="2134121" cy="3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white">
          <a:xfrm>
            <a:off x="4165600" y="6514562"/>
            <a:ext cx="3860800" cy="721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33" dirty="0">
                <a:solidFill>
                  <a:schemeClr val="bg1"/>
                </a:solidFill>
              </a:rPr>
              <a:t>{ INSERT TITLE HERE ]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9222" y="1041401"/>
            <a:ext cx="8343900" cy="2780273"/>
          </a:xfrm>
          <a:prstGeom prst="rect">
            <a:avLst/>
          </a:prstGeom>
        </p:spPr>
        <p:txBody>
          <a:bodyPr/>
          <a:lstStyle>
            <a:lvl2pPr marL="300559" marR="0" indent="-300559" algn="l" defTabSz="609585" rtl="0" eaLnBrk="1" fontAlgn="auto" latinLnBrk="0" hangingPunct="1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615935" marR="0" indent="-315376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300559" marR="0" lvl="1" indent="-300559" algn="l" defTabSz="609585" rtl="0" eaLnBrk="1" fontAlgn="auto" latinLnBrk="0" hangingPunct="1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 – Arial 18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  <a:p>
            <a:pPr marL="615935" marR="0" lvl="2" indent="-315376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 – Arial 14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</p:txBody>
      </p:sp>
    </p:spTree>
    <p:extLst>
      <p:ext uri="{BB962C8B-B14F-4D97-AF65-F5344CB8AC3E}">
        <p14:creationId xmlns:p14="http://schemas.microsoft.com/office/powerpoint/2010/main" val="13112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5676" y="1120886"/>
            <a:ext cx="11087801" cy="724065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6667" b="1" spc="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Divider Slide 1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-1" y="6150797"/>
            <a:ext cx="12192001" cy="728699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white">
          <a:xfrm>
            <a:off x="9008533" y="6514563"/>
            <a:ext cx="2844800" cy="1242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z="933" smtClean="0">
                <a:solidFill>
                  <a:srgbClr val="FFFFFF"/>
                </a:solidFill>
              </a:rPr>
              <a:pPr/>
              <a:t>3/19/2021</a:t>
            </a:fld>
            <a:endParaRPr lang="en-US" sz="933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 bwMode="white">
          <a:xfrm>
            <a:off x="9008533" y="6294650"/>
            <a:ext cx="2844800" cy="124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7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9" y="6294158"/>
            <a:ext cx="2134121" cy="3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white">
          <a:xfrm>
            <a:off x="4165600" y="6514562"/>
            <a:ext cx="3860800" cy="721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33" dirty="0">
                <a:solidFill>
                  <a:schemeClr val="bg1"/>
                </a:solidFill>
              </a:rPr>
              <a:t>{ INSERT TITLE HERE ]</a:t>
            </a:r>
          </a:p>
        </p:txBody>
      </p:sp>
    </p:spTree>
    <p:extLst>
      <p:ext uri="{BB962C8B-B14F-4D97-AF65-F5344CB8AC3E}">
        <p14:creationId xmlns:p14="http://schemas.microsoft.com/office/powerpoint/2010/main" val="635837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53F96D-4706-414C-9DDF-FDA88EF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CDF79-179F-4344-A953-58486ED8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A72C63-194D-4111-8292-8B70256E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8E7F65-0027-48DD-A544-9974103D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59A67-5F78-4328-8784-5270EEF7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6258D-7F78-47F5-A9B7-515A7D41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B58FDB-A32D-4589-90E1-8F06E74A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6EE3C-0842-4472-9B9C-BF91BDEA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51BCC-2DEB-490B-BC74-B6271E5C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CDCFA-8ED2-44A9-8BBB-51B8F19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1DEAB-04AB-4C70-9425-25A25EA7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0EE4F6-EE81-4A0E-A5EE-819025A4B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BFD19B-0B4E-4582-8FA9-B7F058B3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BC7BAE-DF8F-4783-B5B0-EB98F707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2C418C-88D1-49FA-A2FE-3EBEBAF8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871F8F-814C-4E4C-B768-F66F6F80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DF849-9DD0-4C54-B096-E2BA51B1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7B1E12-F621-493D-99DE-630D3DBC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D45329-3622-47B3-90A3-284380D10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439849-B059-41CB-9081-CCBAE917A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7A5940-B41F-4B20-B9DC-FA1FD5101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79C1F41-629F-4C2E-996D-3EBEF07B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CA77E7-ADEA-4303-B4AF-59E3B2EC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00729C-A05E-48D5-9469-EBD45D55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6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CEB48-206C-4728-BC07-DE0B12AE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15C50-D4AB-4D99-8901-915930D6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B50DB8-2DDD-4643-BAD5-4A3099C1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2759A7-1F58-4BBA-84BE-B24D9231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6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AD24CB-77AC-49D3-AC60-32955DE3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B911D9-B841-4DAD-BD1A-34F390B3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E1507E-D607-4D50-8A3A-7D3965E6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ADEFB-3779-4671-B8BA-002D7A2E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D68969-C5B8-4E31-BFD9-65E960BE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D74642-8885-42C3-B5B9-9D56ED65B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8413BF-FFCF-4C7E-8372-FBE8EDE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A7FD15-4C62-411B-97B0-A9CF1C4A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6BCF35-9D65-490C-8A08-8345DE9D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107AF-C0A4-41E4-9E85-323E61E0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9AF274-3ED1-412F-A88E-101906738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C89FC9-BEBF-4D68-B77A-37F2AB7F6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2A5584-3F59-47A2-9021-79240AD2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F8E9EB-8DDD-4192-992E-09337133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CAF735-ADFB-49F8-B583-490A3607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162B73-D572-470F-9E58-FF21C006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1BC7B9-25AE-4B8C-91A3-DF3FBC2BA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67A9CD-47C8-4FFC-A22F-D4B3F8EF4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0B70-B1A3-4838-85B1-77A5B8B95AB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B2F333-1B87-4390-9E32-EAB99174C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83DC6-8135-42D3-A0AB-7BFA5D05D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CF70-9D6B-4A68-AF2D-DA5D06355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6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10" Type="http://schemas.openxmlformats.org/officeDocument/2006/relationships/image" Target="../media/image3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游戏机&#10;&#10;描述已自动生成">
            <a:extLst>
              <a:ext uri="{FF2B5EF4-FFF2-40B4-BE49-F238E27FC236}">
                <a16:creationId xmlns:a16="http://schemas.microsoft.com/office/drawing/2014/main" id="{83F246F4-30F4-45F0-B22F-5501B61F9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106544" cy="1490209"/>
          </a:xfrm>
          <a:prstGeom prst="rect">
            <a:avLst/>
          </a:prstGeom>
        </p:spPr>
      </p:pic>
      <p:pic>
        <p:nvPicPr>
          <p:cNvPr id="5" name="Picture 2" descr="Image result for APS">
            <a:extLst>
              <a:ext uri="{FF2B5EF4-FFF2-40B4-BE49-F238E27FC236}">
                <a16:creationId xmlns:a16="http://schemas.microsoft.com/office/drawing/2014/main" id="{072412A8-48D6-46F0-BAB9-D694C82C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62" y="11290"/>
            <a:ext cx="2483684" cy="14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89A6A13-648F-43F1-89FD-75F7C62D21EF}"/>
              </a:ext>
            </a:extLst>
          </p:cNvPr>
          <p:cNvSpPr/>
          <p:nvPr/>
        </p:nvSpPr>
        <p:spPr>
          <a:xfrm>
            <a:off x="908756" y="1979778"/>
            <a:ext cx="10374489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267" b="1" dirty="0"/>
              <a:t>Phonon-exciton Interactions in WSe</a:t>
            </a:r>
            <a:r>
              <a:rPr lang="en-US" altLang="zh-CN" sz="4267" b="1" baseline="-25000" dirty="0"/>
              <a:t>2</a:t>
            </a:r>
            <a:r>
              <a:rPr lang="en-US" altLang="zh-CN" sz="4267" b="1" dirty="0"/>
              <a:t> under a quantizing magnetic field</a:t>
            </a:r>
            <a:endParaRPr lang="en-US" sz="4267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0301EA-FD2B-4209-881A-FD735DBC3F49}"/>
              </a:ext>
            </a:extLst>
          </p:cNvPr>
          <p:cNvSpPr/>
          <p:nvPr/>
        </p:nvSpPr>
        <p:spPr>
          <a:xfrm>
            <a:off x="8016240" y="5236979"/>
            <a:ext cx="416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Shengnan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Miao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2021 March meeting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E3AF40-C7BF-4D32-BB51-4B7F08C83402}"/>
              </a:ext>
            </a:extLst>
          </p:cNvPr>
          <p:cNvSpPr txBox="1"/>
          <p:nvPr/>
        </p:nvSpPr>
        <p:spPr>
          <a:xfrm>
            <a:off x="5171169" y="6366226"/>
            <a:ext cx="1849663" cy="461665"/>
          </a:xfrm>
          <a:prstGeom prst="rect">
            <a:avLst/>
          </a:prstGeom>
          <a:solidFill>
            <a:srgbClr val="DB091C"/>
          </a:solidFill>
        </p:spPr>
        <p:txBody>
          <a:bodyPr wrap="square" rtlCol="0">
            <a:spAutoFit/>
          </a:bodyPr>
          <a:lstStyle/>
          <a:p>
            <a:endParaRPr lang="en-US" sz="24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7B4C09-80E4-465F-99E3-806A1AF09B6F}"/>
              </a:ext>
            </a:extLst>
          </p:cNvPr>
          <p:cNvSpPr txBox="1"/>
          <p:nvPr/>
        </p:nvSpPr>
        <p:spPr>
          <a:xfrm>
            <a:off x="3138313" y="6307321"/>
            <a:ext cx="73942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Isermann</a:t>
            </a:r>
            <a:r>
              <a:rPr lang="en-US" altLang="zh-CN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of Chemical and Biological Engineering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1F7AEC-DB4C-469D-9BF6-818FC3B53C5F}"/>
              </a:ext>
            </a:extLst>
          </p:cNvPr>
          <p:cNvSpPr/>
          <p:nvPr/>
        </p:nvSpPr>
        <p:spPr>
          <a:xfrm>
            <a:off x="2205672" y="3733285"/>
            <a:ext cx="801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Zhipeng</a:t>
            </a:r>
            <a:r>
              <a:rPr lang="en-US" dirty="0">
                <a:solidFill>
                  <a:srgbClr val="000000"/>
                </a:solidFill>
              </a:rPr>
              <a:t> Li#, </a:t>
            </a:r>
            <a:r>
              <a:rPr lang="en-US" dirty="0" err="1">
                <a:solidFill>
                  <a:srgbClr val="000000"/>
                </a:solidFill>
              </a:rPr>
              <a:t>Tianmeng</a:t>
            </a:r>
            <a:r>
              <a:rPr lang="en-US" dirty="0">
                <a:solidFill>
                  <a:srgbClr val="000000"/>
                </a:solidFill>
              </a:rPr>
              <a:t> Wang#, </a:t>
            </a:r>
            <a:r>
              <a:rPr lang="en-US" b="1" dirty="0">
                <a:solidFill>
                  <a:srgbClr val="000000"/>
                </a:solidFill>
              </a:rPr>
              <a:t>Shengnan Miao#, </a:t>
            </a:r>
            <a:r>
              <a:rPr lang="en-US" dirty="0" err="1">
                <a:solidFill>
                  <a:srgbClr val="000000"/>
                </a:solidFill>
              </a:rPr>
              <a:t>Yunmei</a:t>
            </a:r>
            <a:r>
              <a:rPr lang="en-US" dirty="0">
                <a:solidFill>
                  <a:srgbClr val="000000"/>
                </a:solidFill>
              </a:rPr>
              <a:t> Li#, </a:t>
            </a:r>
            <a:r>
              <a:rPr lang="en-US" dirty="0" err="1">
                <a:solidFill>
                  <a:srgbClr val="000000"/>
                </a:solidFill>
              </a:rPr>
              <a:t>Zhenguang</a:t>
            </a:r>
            <a:r>
              <a:rPr lang="en-US" dirty="0">
                <a:solidFill>
                  <a:srgbClr val="000000"/>
                </a:solidFill>
              </a:rPr>
              <a:t> Lu, </a:t>
            </a:r>
            <a:r>
              <a:rPr lang="en-US" dirty="0" err="1">
                <a:solidFill>
                  <a:srgbClr val="000000"/>
                </a:solidFill>
              </a:rPr>
              <a:t>Chenhao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Jin</a:t>
            </a:r>
            <a:r>
              <a:rPr lang="en-US" dirty="0">
                <a:solidFill>
                  <a:srgbClr val="000000"/>
                </a:solidFill>
              </a:rPr>
              <a:t>, Zhen Lian, </a:t>
            </a:r>
            <a:r>
              <a:rPr lang="en-US" dirty="0" err="1">
                <a:solidFill>
                  <a:srgbClr val="000000"/>
                </a:solidFill>
              </a:rPr>
              <a:t>Yuze</a:t>
            </a:r>
            <a:r>
              <a:rPr lang="en-US" dirty="0">
                <a:solidFill>
                  <a:srgbClr val="000000"/>
                </a:solidFill>
              </a:rPr>
              <a:t> Meng, Mark </a:t>
            </a:r>
            <a:r>
              <a:rPr lang="en-US" dirty="0" err="1">
                <a:solidFill>
                  <a:srgbClr val="000000"/>
                </a:solidFill>
              </a:rPr>
              <a:t>Blei</a:t>
            </a:r>
            <a:r>
              <a:rPr lang="en-US" dirty="0">
                <a:solidFill>
                  <a:srgbClr val="000000"/>
                </a:solidFill>
              </a:rPr>
              <a:t>, Takashi Taniguchi, Kenji Watanabe, </a:t>
            </a:r>
            <a:r>
              <a:rPr lang="en-US" dirty="0" err="1">
                <a:solidFill>
                  <a:srgbClr val="000000"/>
                </a:solidFill>
              </a:rPr>
              <a:t>Sefaattin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Tongay</a:t>
            </a:r>
            <a:r>
              <a:rPr lang="en-US" dirty="0">
                <a:solidFill>
                  <a:srgbClr val="000000"/>
                </a:solidFill>
              </a:rPr>
              <a:t>, Wang Yao, Dmitry Smirnov, </a:t>
            </a:r>
            <a:r>
              <a:rPr lang="en-US" dirty="0" err="1">
                <a:solidFill>
                  <a:srgbClr val="000000"/>
                </a:solidFill>
              </a:rPr>
              <a:t>Chuanwei</a:t>
            </a:r>
            <a:r>
              <a:rPr lang="en-US" dirty="0">
                <a:solidFill>
                  <a:srgbClr val="000000"/>
                </a:solidFill>
              </a:rPr>
              <a:t> Zhang &amp;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-Fei Shi</a:t>
            </a:r>
            <a:br>
              <a:rPr lang="en-US" dirty="0"/>
            </a:b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4E13FF1-5E0F-4E06-AC4C-A5BA540E2220}"/>
              </a:ext>
            </a:extLst>
          </p:cNvPr>
          <p:cNvSpPr/>
          <p:nvPr/>
        </p:nvSpPr>
        <p:spPr>
          <a:xfrm>
            <a:off x="10159" y="57543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Published on </a:t>
            </a:r>
            <a:r>
              <a:rPr lang="fr-FR" i="1" dirty="0">
                <a:solidFill>
                  <a:srgbClr val="0070C0"/>
                </a:solidFill>
              </a:rPr>
              <a:t>Nature Communications </a:t>
            </a:r>
            <a:r>
              <a:rPr lang="fr-FR" b="1" dirty="0"/>
              <a:t>volume 11</a:t>
            </a:r>
            <a:r>
              <a:rPr lang="fr-FR" dirty="0"/>
              <a:t>, 3104 (2020)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"/>
    </mc:Choice>
    <mc:Fallback xmlns="">
      <p:transition spd="slow" advTm="32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1193181-6A9C-4666-9786-965634CD9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4638" y="164130"/>
            <a:ext cx="11099527" cy="52571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CB5F1D-42E6-4384-9DD6-41E8913A254F}"/>
              </a:ext>
            </a:extLst>
          </p:cNvPr>
          <p:cNvSpPr txBox="1"/>
          <p:nvPr/>
        </p:nvSpPr>
        <p:spPr>
          <a:xfrm>
            <a:off x="5284967" y="6243101"/>
            <a:ext cx="1791695" cy="461665"/>
          </a:xfrm>
          <a:prstGeom prst="rect">
            <a:avLst/>
          </a:prstGeom>
          <a:solidFill>
            <a:srgbClr val="DB091C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3D0047E-65B8-4411-8BE2-3A897E58ABD3}"/>
              </a:ext>
            </a:extLst>
          </p:cNvPr>
          <p:cNvSpPr/>
          <p:nvPr/>
        </p:nvSpPr>
        <p:spPr>
          <a:xfrm>
            <a:off x="926864" y="1377157"/>
            <a:ext cx="10035072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en-US" sz="2133" dirty="0"/>
              <a:t>In summary, we have shown the observation of Landau quantization of exciton-phonon complexes in monolayer WSe</a:t>
            </a:r>
            <a:r>
              <a:rPr lang="en-US" sz="2133" baseline="-25000" dirty="0"/>
              <a:t>2</a:t>
            </a:r>
            <a:r>
              <a:rPr lang="en-US" sz="2133" dirty="0"/>
              <a:t> under a large out-of-plane magnetic field.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endParaRPr lang="en-US" sz="2133" dirty="0"/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en-US" sz="2133" dirty="0"/>
              <a:t>Further, the unique interaction between phonons and dark excitons in the presence of the valley polarized LLs may shed light on potential avenues of manipulating spin and valley for </a:t>
            </a:r>
            <a:r>
              <a:rPr lang="en-US" sz="2133" dirty="0" err="1"/>
              <a:t>valleytronics</a:t>
            </a:r>
            <a:r>
              <a:rPr lang="en-US" sz="2133" dirty="0"/>
              <a:t> spintronics. 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endParaRPr lang="en-US" sz="2133" dirty="0"/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en-US" sz="2133" dirty="0"/>
              <a:t>In this work, we find interesting signatures of electron-phonon interaction, Landau quantization and many body effects, which bring many novel and exciting platforms to engineer the strong light-matter interaction.</a:t>
            </a:r>
            <a:endParaRPr lang="en-US" sz="2400" dirty="0"/>
          </a:p>
        </p:txBody>
      </p:sp>
      <p:pic>
        <p:nvPicPr>
          <p:cNvPr id="6" name="Picture 2" descr="Image result for APS">
            <a:extLst>
              <a:ext uri="{FF2B5EF4-FFF2-40B4-BE49-F238E27FC236}">
                <a16:creationId xmlns:a16="http://schemas.microsoft.com/office/drawing/2014/main" id="{34109CFD-6058-4050-AA63-DA2B75441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"/>
    </mc:Choice>
    <mc:Fallback xmlns="">
      <p:transition spd="slow" advTm="112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8AC6CB1-A7BD-4737-9470-0ED1C10E4EB2}"/>
              </a:ext>
            </a:extLst>
          </p:cNvPr>
          <p:cNvSpPr txBox="1"/>
          <p:nvPr/>
        </p:nvSpPr>
        <p:spPr>
          <a:xfrm>
            <a:off x="632179" y="689789"/>
            <a:ext cx="4724400" cy="359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b="1" dirty="0"/>
          </a:p>
          <a:p>
            <a:r>
              <a:rPr lang="en-US" altLang="zh-CN" sz="2133" b="1" dirty="0">
                <a:solidFill>
                  <a:srgbClr val="C00000"/>
                </a:solidFill>
              </a:rPr>
              <a:t>Advisor</a:t>
            </a:r>
            <a:endParaRPr lang="zh-CN" altLang="zh-CN" sz="2133" dirty="0">
              <a:solidFill>
                <a:srgbClr val="C00000"/>
              </a:solidFill>
            </a:endParaRPr>
          </a:p>
          <a:p>
            <a:r>
              <a:rPr lang="en-US" altLang="zh-CN" sz="2133" b="1" dirty="0"/>
              <a:t>Prof. </a:t>
            </a:r>
            <a:r>
              <a:rPr lang="en-US" altLang="zh-CN" sz="2133" b="1" dirty="0" err="1"/>
              <a:t>Sufei</a:t>
            </a:r>
            <a:r>
              <a:rPr lang="en-US" altLang="zh-CN" sz="2133" b="1" dirty="0"/>
              <a:t> Shi</a:t>
            </a:r>
          </a:p>
          <a:p>
            <a:endParaRPr lang="zh-CN" altLang="zh-CN" sz="2133" dirty="0"/>
          </a:p>
          <a:p>
            <a:r>
              <a:rPr lang="en-US" altLang="zh-CN" sz="2133" b="1" dirty="0">
                <a:solidFill>
                  <a:srgbClr val="C00000"/>
                </a:solidFill>
              </a:rPr>
              <a:t>Students:</a:t>
            </a:r>
          </a:p>
          <a:p>
            <a:r>
              <a:rPr lang="en-US" altLang="zh-CN" sz="2133" dirty="0" err="1"/>
              <a:t>Tianmeng</a:t>
            </a:r>
            <a:r>
              <a:rPr lang="en-US" altLang="zh-CN" sz="2133" dirty="0"/>
              <a:t> wang, Zhen Lian, Lei Ma, Kang Li, Yan Li, Mukul Sharma</a:t>
            </a:r>
          </a:p>
          <a:p>
            <a:endParaRPr lang="en-US" altLang="zh-CN" sz="2133" b="1" dirty="0"/>
          </a:p>
          <a:p>
            <a:r>
              <a:rPr lang="en-US" altLang="zh-CN" sz="2133" b="1" dirty="0">
                <a:solidFill>
                  <a:srgbClr val="C00000"/>
                </a:solidFill>
              </a:rPr>
              <a:t>Postdocs and Visiting Scholars:</a:t>
            </a:r>
          </a:p>
          <a:p>
            <a:r>
              <a:rPr lang="en-US" altLang="zh-CN" sz="2133" dirty="0"/>
              <a:t>Dr. </a:t>
            </a:r>
            <a:r>
              <a:rPr lang="en-US" altLang="zh-CN" sz="2133" dirty="0" err="1"/>
              <a:t>Zhipeng</a:t>
            </a:r>
            <a:r>
              <a:rPr lang="en-US" altLang="zh-CN" sz="2133" dirty="0"/>
              <a:t> Li, Dr. </a:t>
            </a:r>
            <a:r>
              <a:rPr lang="en-US" altLang="zh-CN" sz="2133" dirty="0" err="1"/>
              <a:t>Dongxue</a:t>
            </a:r>
            <a:r>
              <a:rPr lang="en-US" altLang="zh-CN" sz="2133" dirty="0"/>
              <a:t> Chen, </a:t>
            </a:r>
            <a:r>
              <a:rPr lang="en-US" altLang="zh-CN" sz="2133" dirty="0" err="1"/>
              <a:t>Yuze</a:t>
            </a:r>
            <a:r>
              <a:rPr lang="en-US" altLang="zh-CN" sz="2133" dirty="0"/>
              <a:t> Meng</a:t>
            </a:r>
            <a:endParaRPr lang="en-US" altLang="zh-CN" sz="24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A002E8-82D1-46FA-AD4E-218914CB4730}"/>
              </a:ext>
            </a:extLst>
          </p:cNvPr>
          <p:cNvSpPr/>
          <p:nvPr/>
        </p:nvSpPr>
        <p:spPr>
          <a:xfrm>
            <a:off x="6866465" y="907589"/>
            <a:ext cx="5638800" cy="371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>
                <a:solidFill>
                  <a:srgbClr val="C00000"/>
                </a:solidFill>
              </a:rPr>
              <a:t>Collaborators:</a:t>
            </a:r>
          </a:p>
          <a:p>
            <a:endParaRPr lang="en-US" altLang="zh-CN" sz="2133" b="1" dirty="0">
              <a:solidFill>
                <a:srgbClr val="C00000"/>
              </a:solidFill>
            </a:endParaRPr>
          </a:p>
          <a:p>
            <a:r>
              <a:rPr lang="en-US" altLang="zh-CN" sz="2133" b="1" dirty="0">
                <a:solidFill>
                  <a:srgbClr val="C00000"/>
                </a:solidFill>
              </a:rPr>
              <a:t>FSU and NHMFL</a:t>
            </a:r>
            <a:r>
              <a:rPr lang="en-US" altLang="zh-CN" sz="2133" b="1" dirty="0"/>
              <a:t>:</a:t>
            </a:r>
          </a:p>
          <a:p>
            <a:r>
              <a:rPr lang="en-US" altLang="zh-CN" sz="2133" dirty="0" err="1"/>
              <a:t>Zhengguang</a:t>
            </a:r>
            <a:r>
              <a:rPr lang="en-US" altLang="zh-CN" sz="2133" dirty="0"/>
              <a:t> Lu, Dr. Dmitry Smirnov</a:t>
            </a:r>
          </a:p>
          <a:p>
            <a:endParaRPr lang="en-US" altLang="zh-CN" sz="2133" b="1" dirty="0">
              <a:solidFill>
                <a:srgbClr val="C00000"/>
              </a:solidFill>
            </a:endParaRPr>
          </a:p>
          <a:p>
            <a:r>
              <a:rPr lang="en-US" altLang="zh-CN" sz="2133" b="1" dirty="0">
                <a:solidFill>
                  <a:srgbClr val="C00000"/>
                </a:solidFill>
              </a:rPr>
              <a:t>ASU</a:t>
            </a:r>
            <a:r>
              <a:rPr lang="en-US" altLang="zh-CN" sz="2133" dirty="0">
                <a:solidFill>
                  <a:srgbClr val="C00000"/>
                </a:solidFill>
              </a:rPr>
              <a:t>: </a:t>
            </a:r>
          </a:p>
          <a:p>
            <a:r>
              <a:rPr lang="en-US" altLang="zh-CN" sz="2133" dirty="0"/>
              <a:t>Mark </a:t>
            </a:r>
            <a:r>
              <a:rPr lang="en-US" altLang="zh-CN" sz="2133" dirty="0" err="1"/>
              <a:t>Blei</a:t>
            </a:r>
            <a:r>
              <a:rPr lang="en-US" altLang="zh-CN" sz="2133" dirty="0"/>
              <a:t>, Prof. </a:t>
            </a:r>
            <a:r>
              <a:rPr lang="en-US" altLang="zh-CN" sz="2133" dirty="0" err="1"/>
              <a:t>Sefaattin</a:t>
            </a:r>
            <a:r>
              <a:rPr lang="en-US" altLang="zh-CN" sz="2133" dirty="0"/>
              <a:t> </a:t>
            </a:r>
            <a:r>
              <a:rPr lang="en-US" altLang="zh-CN" sz="2133" dirty="0" err="1"/>
              <a:t>Tongay</a:t>
            </a:r>
            <a:endParaRPr lang="en-US" altLang="zh-CN" sz="2133" dirty="0"/>
          </a:p>
          <a:p>
            <a:endParaRPr lang="en-US" altLang="zh-CN" sz="2133" b="1" dirty="0">
              <a:solidFill>
                <a:srgbClr val="C00000"/>
              </a:solidFill>
            </a:endParaRPr>
          </a:p>
          <a:p>
            <a:r>
              <a:rPr lang="en-US" altLang="zh-CN" sz="2133" b="1" dirty="0">
                <a:solidFill>
                  <a:srgbClr val="C00000"/>
                </a:solidFill>
              </a:rPr>
              <a:t>RPI Center for Materials, Devices, and Integrated Systems</a:t>
            </a:r>
          </a:p>
          <a:p>
            <a:endParaRPr lang="en-US" altLang="zh-CN" sz="2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E75E97-1C51-4EF8-82D2-48A760155913}"/>
              </a:ext>
            </a:extLst>
          </p:cNvPr>
          <p:cNvSpPr txBox="1"/>
          <p:nvPr/>
        </p:nvSpPr>
        <p:spPr>
          <a:xfrm>
            <a:off x="304800" y="140987"/>
            <a:ext cx="4223456" cy="77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7" b="1" dirty="0"/>
              <a:t>Acknowledgement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93B98-8EA1-4770-9707-D69AD318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489155"/>
            <a:ext cx="1243584" cy="292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1292E3-FD27-4478-85BC-78E483998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32" y="4893730"/>
            <a:ext cx="1133849" cy="1133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4A11C-5215-457E-97EC-DAE4169DF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43" y="4800600"/>
            <a:ext cx="1328181" cy="1328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CC59F-45E5-45FB-87FA-163366CE4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0" y="5094603"/>
            <a:ext cx="1962005" cy="82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862512-B6CF-4A65-B80D-722EEBD3C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85" y="4908860"/>
            <a:ext cx="1433528" cy="1102275"/>
          </a:xfrm>
          <a:prstGeom prst="rect">
            <a:avLst/>
          </a:prstGeom>
        </p:spPr>
      </p:pic>
      <p:pic>
        <p:nvPicPr>
          <p:cNvPr id="13" name="Picture 2" descr="Image result for APS">
            <a:extLst>
              <a:ext uri="{FF2B5EF4-FFF2-40B4-BE49-F238E27FC236}">
                <a16:creationId xmlns:a16="http://schemas.microsoft.com/office/drawing/2014/main" id="{6C2365D4-111D-436D-8671-144988F6A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8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2913064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2015 PowerPoint Template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2913064"/>
            <a:ext cx="2844800" cy="365125"/>
          </a:xfrm>
          <a:prstGeom prst="rect">
            <a:avLst/>
          </a:prstGeom>
        </p:spPr>
        <p:txBody>
          <a:bodyPr/>
          <a:lstStyle/>
          <a:p>
            <a:fld id="{801E97CA-584F-0B4A-A607-67E463C0B8E0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 descr="C:\Users\gardel2\Desktop\RPI 2016.10-21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15466" r="35" b="8954"/>
          <a:stretch/>
        </p:blipFill>
        <p:spPr bwMode="auto">
          <a:xfrm>
            <a:off x="0" y="-9917"/>
            <a:ext cx="12192000" cy="69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76188F-7C52-484C-A67B-F883152EA25C}"/>
              </a:ext>
            </a:extLst>
          </p:cNvPr>
          <p:cNvSpPr/>
          <p:nvPr/>
        </p:nvSpPr>
        <p:spPr>
          <a:xfrm>
            <a:off x="4902306" y="648962"/>
            <a:ext cx="6030049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5333" dirty="0">
                <a:ln w="0"/>
                <a:gradFill>
                  <a:gsLst>
                    <a:gs pos="0">
                      <a:srgbClr val="663300"/>
                    </a:gs>
                    <a:gs pos="66000">
                      <a:srgbClr val="CC9900"/>
                    </a:gs>
                    <a:gs pos="33000">
                      <a:srgbClr val="996633"/>
                    </a:gs>
                    <a:gs pos="100000">
                      <a:srgbClr val="FF99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</a:t>
            </a:r>
            <a:r>
              <a:rPr lang="zh-CN" altLang="en-US" sz="5333" dirty="0">
                <a:ln w="0"/>
                <a:gradFill>
                  <a:gsLst>
                    <a:gs pos="0">
                      <a:srgbClr val="663300"/>
                    </a:gs>
                    <a:gs pos="66000">
                      <a:srgbClr val="CC9900"/>
                    </a:gs>
                    <a:gs pos="33000">
                      <a:srgbClr val="996633"/>
                    </a:gs>
                    <a:gs pos="100000">
                      <a:srgbClr val="FF99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sz="5333" dirty="0">
                <a:ln w="0"/>
                <a:gradFill>
                  <a:gsLst>
                    <a:gs pos="0">
                      <a:srgbClr val="663300"/>
                    </a:gs>
                    <a:gs pos="66000">
                      <a:srgbClr val="CC9900"/>
                    </a:gs>
                    <a:gs pos="33000">
                      <a:srgbClr val="996633"/>
                    </a:gs>
                    <a:gs pos="100000">
                      <a:srgbClr val="FF99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for watching!</a:t>
            </a:r>
            <a:endParaRPr lang="en-US" sz="5333" dirty="0">
              <a:ln w="0"/>
              <a:gradFill>
                <a:gsLst>
                  <a:gs pos="0">
                    <a:srgbClr val="663300"/>
                  </a:gs>
                  <a:gs pos="66000">
                    <a:srgbClr val="CC9900"/>
                  </a:gs>
                  <a:gs pos="33000">
                    <a:srgbClr val="996633"/>
                  </a:gs>
                  <a:gs pos="100000">
                    <a:srgbClr val="FF99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"/>
    </mc:Choice>
    <mc:Fallback xmlns="">
      <p:transition spd="slow" advTm="14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1942" y="138067"/>
            <a:ext cx="11099527" cy="5257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EE052C-FC1C-4698-AD84-F192AB1454E2}"/>
              </a:ext>
            </a:extLst>
          </p:cNvPr>
          <p:cNvSpPr txBox="1"/>
          <p:nvPr/>
        </p:nvSpPr>
        <p:spPr>
          <a:xfrm>
            <a:off x="5171169" y="6366226"/>
            <a:ext cx="1849663" cy="461665"/>
          </a:xfrm>
          <a:prstGeom prst="rect">
            <a:avLst/>
          </a:prstGeom>
          <a:solidFill>
            <a:srgbClr val="DB091C"/>
          </a:solidFill>
        </p:spPr>
        <p:txBody>
          <a:bodyPr wrap="square" rtlCol="0">
            <a:spAutoFit/>
          </a:bodyPr>
          <a:lstStyle/>
          <a:p>
            <a:endParaRPr lang="en-US" sz="24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FCF370-C3DF-457A-B05D-D69FC18FE03C}"/>
              </a:ext>
            </a:extLst>
          </p:cNvPr>
          <p:cNvSpPr/>
          <p:nvPr/>
        </p:nvSpPr>
        <p:spPr>
          <a:xfrm>
            <a:off x="577955" y="1434803"/>
            <a:ext cx="11296627" cy="415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v"/>
            </a:pPr>
            <a:r>
              <a:rPr lang="en-US" sz="2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Phonon replicas of excitonic particles in monolayer WSe</a:t>
            </a:r>
            <a:r>
              <a:rPr lang="en-US" sz="2667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v"/>
            </a:pPr>
            <a:endParaRPr lang="en-US" sz="2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en-US" altLang="zh-CN" sz="2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Landau quantization in the PL spectra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endParaRPr lang="en-US" sz="2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en-US" sz="2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mass asymmetry between the electron and hole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endParaRPr lang="en-US" sz="2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en-US" sz="2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Gate-dependent valley-Zeeman shift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endParaRPr lang="en-US" sz="2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en-US" sz="2670" dirty="0"/>
              <a:t>Conclusion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2" descr="Image result for APS">
            <a:extLst>
              <a:ext uri="{FF2B5EF4-FFF2-40B4-BE49-F238E27FC236}">
                <a16:creationId xmlns:a16="http://schemas.microsoft.com/office/drawing/2014/main" id="{62380D8B-6B78-4F9C-B35B-B25C1A738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"/>
    </mc:Choice>
    <mc:Fallback xmlns="">
      <p:transition spd="slow" advTm="11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37">
            <a:extLst>
              <a:ext uri="{FF2B5EF4-FFF2-40B4-BE49-F238E27FC236}">
                <a16:creationId xmlns:a16="http://schemas.microsoft.com/office/drawing/2014/main" id="{900B28AC-1E8A-4805-9D7D-83FD09E4F3F4}"/>
              </a:ext>
            </a:extLst>
          </p:cNvPr>
          <p:cNvSpPr txBox="1"/>
          <p:nvPr/>
        </p:nvSpPr>
        <p:spPr>
          <a:xfrm>
            <a:off x="266500" y="3132668"/>
            <a:ext cx="404278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框 235">
            <a:extLst>
              <a:ext uri="{FF2B5EF4-FFF2-40B4-BE49-F238E27FC236}">
                <a16:creationId xmlns:a16="http://schemas.microsoft.com/office/drawing/2014/main" id="{E0B57B3E-E503-436E-910D-DB391B12EB51}"/>
              </a:ext>
            </a:extLst>
          </p:cNvPr>
          <p:cNvSpPr txBox="1"/>
          <p:nvPr/>
        </p:nvSpPr>
        <p:spPr>
          <a:xfrm>
            <a:off x="314109" y="778264"/>
            <a:ext cx="35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文本框 235">
            <a:extLst>
              <a:ext uri="{FF2B5EF4-FFF2-40B4-BE49-F238E27FC236}">
                <a16:creationId xmlns:a16="http://schemas.microsoft.com/office/drawing/2014/main" id="{3318864B-AB12-460A-9A36-F47219CAD51D}"/>
              </a:ext>
            </a:extLst>
          </p:cNvPr>
          <p:cNvSpPr txBox="1"/>
          <p:nvPr/>
        </p:nvSpPr>
        <p:spPr>
          <a:xfrm>
            <a:off x="5311313" y="755404"/>
            <a:ext cx="35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0C6FD90-8B63-44C3-8457-2B815B77D6A6}"/>
              </a:ext>
            </a:extLst>
          </p:cNvPr>
          <p:cNvSpPr txBox="1"/>
          <p:nvPr/>
        </p:nvSpPr>
        <p:spPr>
          <a:xfrm>
            <a:off x="0" y="6058403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72" name="Group 68">
            <a:extLst>
              <a:ext uri="{FF2B5EF4-FFF2-40B4-BE49-F238E27FC236}">
                <a16:creationId xmlns:a16="http://schemas.microsoft.com/office/drawing/2014/main" id="{A8950511-CAD6-4523-B7BF-BD37593695C1}"/>
              </a:ext>
            </a:extLst>
          </p:cNvPr>
          <p:cNvGrpSpPr/>
          <p:nvPr/>
        </p:nvGrpSpPr>
        <p:grpSpPr>
          <a:xfrm>
            <a:off x="724207" y="743364"/>
            <a:ext cx="4338304" cy="2353298"/>
            <a:chOff x="-827052" y="354535"/>
            <a:chExt cx="4566920" cy="2477310"/>
          </a:xfrm>
        </p:grpSpPr>
        <p:grpSp>
          <p:nvGrpSpPr>
            <p:cNvPr id="73" name="Group 5">
              <a:extLst>
                <a:ext uri="{FF2B5EF4-FFF2-40B4-BE49-F238E27FC236}">
                  <a16:creationId xmlns:a16="http://schemas.microsoft.com/office/drawing/2014/main" id="{78E10E09-0758-4BE5-94C1-7A35953A37D5}"/>
                </a:ext>
              </a:extLst>
            </p:cNvPr>
            <p:cNvGrpSpPr/>
            <p:nvPr/>
          </p:nvGrpSpPr>
          <p:grpSpPr>
            <a:xfrm>
              <a:off x="-827052" y="354535"/>
              <a:ext cx="4566920" cy="2477310"/>
              <a:chOff x="786641" y="328993"/>
              <a:chExt cx="4566920" cy="2477310"/>
            </a:xfrm>
          </p:grpSpPr>
          <p:grpSp>
            <p:nvGrpSpPr>
              <p:cNvPr id="80" name="Group 12">
                <a:extLst>
                  <a:ext uri="{FF2B5EF4-FFF2-40B4-BE49-F238E27FC236}">
                    <a16:creationId xmlns:a16="http://schemas.microsoft.com/office/drawing/2014/main" id="{95891808-B15C-4D0B-96BF-AA549DB3AC2C}"/>
                  </a:ext>
                </a:extLst>
              </p:cNvPr>
              <p:cNvGrpSpPr/>
              <p:nvPr/>
            </p:nvGrpSpPr>
            <p:grpSpPr>
              <a:xfrm>
                <a:off x="786641" y="833564"/>
                <a:ext cx="4566920" cy="1966028"/>
                <a:chOff x="963662" y="748652"/>
                <a:chExt cx="4566920" cy="1966028"/>
              </a:xfrm>
            </p:grpSpPr>
            <p:sp>
              <p:nvSpPr>
                <p:cNvPr id="112" name="立方体 243">
                  <a:extLst>
                    <a:ext uri="{FF2B5EF4-FFF2-40B4-BE49-F238E27FC236}">
                      <a16:creationId xmlns:a16="http://schemas.microsoft.com/office/drawing/2014/main" id="{D8B2BB53-5A1A-4F8F-8791-5194B39CE02E}"/>
                    </a:ext>
                  </a:extLst>
                </p:cNvPr>
                <p:cNvSpPr/>
                <p:nvPr/>
              </p:nvSpPr>
              <p:spPr>
                <a:xfrm>
                  <a:off x="963662" y="867103"/>
                  <a:ext cx="4562413" cy="1847577"/>
                </a:xfrm>
                <a:prstGeom prst="cube">
                  <a:avLst>
                    <a:gd name="adj" fmla="val 79771"/>
                  </a:avLst>
                </a:prstGeom>
                <a:solidFill>
                  <a:schemeClr val="bg2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bliqueTopLeft"/>
                  <a:lightRig rig="threePt" dir="t"/>
                </a:scene3d>
                <a:sp3d>
                  <a:bevelT prst="convex"/>
                </a:sp3d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立方体 244">
                  <a:extLst>
                    <a:ext uri="{FF2B5EF4-FFF2-40B4-BE49-F238E27FC236}">
                      <a16:creationId xmlns:a16="http://schemas.microsoft.com/office/drawing/2014/main" id="{2729F970-E2D1-4E3C-80A4-B7739E76A298}"/>
                    </a:ext>
                  </a:extLst>
                </p:cNvPr>
                <p:cNvSpPr/>
                <p:nvPr/>
              </p:nvSpPr>
              <p:spPr>
                <a:xfrm>
                  <a:off x="968169" y="748652"/>
                  <a:ext cx="4562413" cy="1592206"/>
                </a:xfrm>
                <a:prstGeom prst="cube">
                  <a:avLst>
                    <a:gd name="adj" fmla="val 93199"/>
                  </a:avLst>
                </a:prstGeom>
                <a:solidFill>
                  <a:srgbClr val="8719E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bliqueTopLeft"/>
                  <a:lightRig rig="threePt" dir="t"/>
                </a:scene3d>
                <a:sp3d>
                  <a:bevelT prst="convex"/>
                </a:sp3d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" name="立方体 245">
                <a:extLst>
                  <a:ext uri="{FF2B5EF4-FFF2-40B4-BE49-F238E27FC236}">
                    <a16:creationId xmlns:a16="http://schemas.microsoft.com/office/drawing/2014/main" id="{A661730A-13CB-4BA8-BEE4-44133608B1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8906" y="1333020"/>
                <a:ext cx="2560628" cy="765588"/>
              </a:xfrm>
              <a:prstGeom prst="cube">
                <a:avLst>
                  <a:gd name="adj" fmla="val 89547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bliqueTopLef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立方体 247">
                <a:extLst>
                  <a:ext uri="{FF2B5EF4-FFF2-40B4-BE49-F238E27FC236}">
                    <a16:creationId xmlns:a16="http://schemas.microsoft.com/office/drawing/2014/main" id="{7D4CCB60-0A22-41C9-AAF4-D7CD57639F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4404" y="1249111"/>
                <a:ext cx="972948" cy="644753"/>
              </a:xfrm>
              <a:prstGeom prst="cube">
                <a:avLst>
                  <a:gd name="adj" fmla="val 90846"/>
                </a:avLst>
              </a:prstGeom>
              <a:solidFill>
                <a:schemeClr val="tx1">
                  <a:lumMod val="95000"/>
                  <a:lumOff val="5000"/>
                  <a:alpha val="60000"/>
                </a:schemeClr>
              </a:solidFill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bliqueTopLef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3" name="图片 246">
                <a:extLst>
                  <a:ext uri="{FF2B5EF4-FFF2-40B4-BE49-F238E27FC236}">
                    <a16:creationId xmlns:a16="http://schemas.microsoft.com/office/drawing/2014/main" id="{5B7FF7B0-ADB9-44FF-A54B-C94B201A6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15332" y="1073030"/>
                <a:ext cx="1828800" cy="910367"/>
              </a:xfrm>
              <a:prstGeom prst="rect">
                <a:avLst/>
              </a:prstGeom>
              <a:ln>
                <a:noFill/>
              </a:ln>
              <a:scene3d>
                <a:camera prst="obliqueTopLeft"/>
                <a:lightRig rig="threePt" dir="t"/>
              </a:scene3d>
            </p:spPr>
          </p:pic>
          <p:sp>
            <p:nvSpPr>
              <p:cNvPr id="84" name="立方体 247">
                <a:extLst>
                  <a:ext uri="{FF2B5EF4-FFF2-40B4-BE49-F238E27FC236}">
                    <a16:creationId xmlns:a16="http://schemas.microsoft.com/office/drawing/2014/main" id="{A9E296B6-20F8-4754-8DCA-7CC7DA5F79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66631" y="1226211"/>
                <a:ext cx="920764" cy="644753"/>
              </a:xfrm>
              <a:prstGeom prst="cube">
                <a:avLst>
                  <a:gd name="adj" fmla="val 90846"/>
                </a:avLst>
              </a:prstGeom>
              <a:solidFill>
                <a:schemeClr val="tx1">
                  <a:lumMod val="95000"/>
                  <a:lumOff val="5000"/>
                  <a:alpha val="60000"/>
                </a:schemeClr>
              </a:solidFill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bliqueTopLef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立方体 248">
                <a:extLst>
                  <a:ext uri="{FF2B5EF4-FFF2-40B4-BE49-F238E27FC236}">
                    <a16:creationId xmlns:a16="http://schemas.microsoft.com/office/drawing/2014/main" id="{3EC0A63C-5690-4A6D-B5CA-8130C7ED2B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6908" y="1052153"/>
                <a:ext cx="2342247" cy="711116"/>
              </a:xfrm>
              <a:prstGeom prst="cube">
                <a:avLst>
                  <a:gd name="adj" fmla="val 90356"/>
                </a:avLst>
              </a:prstGeom>
              <a:gradFill flip="none" rotWithShape="1">
                <a:gsLst>
                  <a:gs pos="99000">
                    <a:srgbClr val="31BBF0"/>
                  </a:gs>
                  <a:gs pos="100000">
                    <a:srgbClr val="25B9F0"/>
                  </a:gs>
                  <a:gs pos="98000">
                    <a:srgbClr val="00B0F0"/>
                  </a:gs>
                  <a:gs pos="90000">
                    <a:srgbClr val="19B6F0">
                      <a:alpha val="60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bliqueTopLef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立方体 249">
                <a:extLst>
                  <a:ext uri="{FF2B5EF4-FFF2-40B4-BE49-F238E27FC236}">
                    <a16:creationId xmlns:a16="http://schemas.microsoft.com/office/drawing/2014/main" id="{385EF5C9-579B-4C2C-B55A-5EEFA86E3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6679" y="890515"/>
                <a:ext cx="1979362" cy="692493"/>
              </a:xfrm>
              <a:prstGeom prst="cube">
                <a:avLst>
                  <a:gd name="adj" fmla="val 86844"/>
                </a:avLst>
              </a:prstGeom>
              <a:solidFill>
                <a:schemeClr val="tx1">
                  <a:lumMod val="95000"/>
                  <a:lumOff val="5000"/>
                  <a:alpha val="48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bliqueTopLef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7" name="组合 250">
                <a:extLst>
                  <a:ext uri="{FF2B5EF4-FFF2-40B4-BE49-F238E27FC236}">
                    <a16:creationId xmlns:a16="http://schemas.microsoft.com/office/drawing/2014/main" id="{239A9F46-F5A5-4511-98D7-10BAB59CF72C}"/>
                  </a:ext>
                </a:extLst>
              </p:cNvPr>
              <p:cNvGrpSpPr/>
              <p:nvPr/>
            </p:nvGrpSpPr>
            <p:grpSpPr>
              <a:xfrm flipH="1">
                <a:off x="2772897" y="328993"/>
                <a:ext cx="1107231" cy="418597"/>
                <a:chOff x="385899" y="1060881"/>
                <a:chExt cx="1563152" cy="590961"/>
              </a:xfrm>
            </p:grpSpPr>
            <p:cxnSp>
              <p:nvCxnSpPr>
                <p:cNvPr id="108" name="Straight Connector 40">
                  <a:extLst>
                    <a:ext uri="{FF2B5EF4-FFF2-40B4-BE49-F238E27FC236}">
                      <a16:creationId xmlns:a16="http://schemas.microsoft.com/office/drawing/2014/main" id="{FA17E108-DE68-4FA2-A120-189358612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36325" y="1366439"/>
                  <a:ext cx="31272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</p:cxnSp>
            <p:cxnSp>
              <p:nvCxnSpPr>
                <p:cNvPr id="109" name="Straight Connector 41">
                  <a:extLst>
                    <a:ext uri="{FF2B5EF4-FFF2-40B4-BE49-F238E27FC236}">
                      <a16:creationId xmlns:a16="http://schemas.microsoft.com/office/drawing/2014/main" id="{4A332779-DE55-4767-8F25-137661E04339}"/>
                    </a:ext>
                  </a:extLst>
                </p:cNvPr>
                <p:cNvCxnSpPr/>
                <p:nvPr/>
              </p:nvCxnSpPr>
              <p:spPr>
                <a:xfrm flipH="1" flipV="1">
                  <a:off x="1504579" y="1060881"/>
                  <a:ext cx="0" cy="59096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</p:cxnSp>
            <p:cxnSp>
              <p:nvCxnSpPr>
                <p:cNvPr id="110" name="Straight Connector 42">
                  <a:extLst>
                    <a:ext uri="{FF2B5EF4-FFF2-40B4-BE49-F238E27FC236}">
                      <a16:creationId xmlns:a16="http://schemas.microsoft.com/office/drawing/2014/main" id="{6F088464-3E82-49B2-B893-532ABEA51EFB}"/>
                    </a:ext>
                  </a:extLst>
                </p:cNvPr>
                <p:cNvCxnSpPr/>
                <p:nvPr/>
              </p:nvCxnSpPr>
              <p:spPr>
                <a:xfrm flipH="1" flipV="1">
                  <a:off x="1614810" y="1208621"/>
                  <a:ext cx="0" cy="295481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</p:cxnSp>
            <p:cxnSp>
              <p:nvCxnSpPr>
                <p:cNvPr id="111" name="Straight Connector 43">
                  <a:extLst>
                    <a:ext uri="{FF2B5EF4-FFF2-40B4-BE49-F238E27FC236}">
                      <a16:creationId xmlns:a16="http://schemas.microsoft.com/office/drawing/2014/main" id="{3CA96A58-BBF4-4FAE-B5D0-7F837AFF63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899" y="1356362"/>
                  <a:ext cx="109936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</p:cxnSp>
          </p:grpSp>
          <p:sp>
            <p:nvSpPr>
              <p:cNvPr id="88" name="矩形 252">
                <a:extLst>
                  <a:ext uri="{FF2B5EF4-FFF2-40B4-BE49-F238E27FC236}">
                    <a16:creationId xmlns:a16="http://schemas.microsoft.com/office/drawing/2014/main" id="{3FE58BC9-3DE5-4413-A79C-A970E94B642C}"/>
                  </a:ext>
                </a:extLst>
              </p:cNvPr>
              <p:cNvSpPr/>
              <p:nvPr/>
            </p:nvSpPr>
            <p:spPr>
              <a:xfrm>
                <a:off x="2842106" y="1062785"/>
                <a:ext cx="544248" cy="38257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FLG</a:t>
                </a:r>
              </a:p>
            </p:txBody>
          </p:sp>
          <p:sp>
            <p:nvSpPr>
              <p:cNvPr id="89" name="TextBox 38">
                <a:extLst>
                  <a:ext uri="{FF2B5EF4-FFF2-40B4-BE49-F238E27FC236}">
                    <a16:creationId xmlns:a16="http://schemas.microsoft.com/office/drawing/2014/main" id="{A77C17FF-0B3E-4431-9E8C-52BA67BEF1BF}"/>
                  </a:ext>
                </a:extLst>
              </p:cNvPr>
              <p:cNvSpPr txBox="1"/>
              <p:nvPr/>
            </p:nvSpPr>
            <p:spPr>
              <a:xfrm>
                <a:off x="1194302" y="1852030"/>
                <a:ext cx="700615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hBN</a:t>
                </a:r>
              </a:p>
            </p:txBody>
          </p:sp>
          <p:sp>
            <p:nvSpPr>
              <p:cNvPr id="90" name="TextBox 36">
                <a:extLst>
                  <a:ext uri="{FF2B5EF4-FFF2-40B4-BE49-F238E27FC236}">
                    <a16:creationId xmlns:a16="http://schemas.microsoft.com/office/drawing/2014/main" id="{9A068521-24C5-4D0F-B622-4B9BC8A4E2FA}"/>
                  </a:ext>
                </a:extLst>
              </p:cNvPr>
              <p:cNvSpPr txBox="1"/>
              <p:nvPr/>
            </p:nvSpPr>
            <p:spPr>
              <a:xfrm>
                <a:off x="2266672" y="1790882"/>
                <a:ext cx="972948" cy="41156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Times New Roman" panose="02020603050405020304" pitchFamily="18" charset="0"/>
                  </a:rPr>
                  <a:t>WSe</a:t>
                </a:r>
                <a:r>
                  <a:rPr kumimoji="0" lang="en-US" altLang="zh-CN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Box 23">
                <a:extLst>
                  <a:ext uri="{FF2B5EF4-FFF2-40B4-BE49-F238E27FC236}">
                    <a16:creationId xmlns:a16="http://schemas.microsoft.com/office/drawing/2014/main" id="{D90CF1EE-75B8-4DA5-B4DD-C4364B3E7AF9}"/>
                  </a:ext>
                </a:extLst>
              </p:cNvPr>
              <p:cNvSpPr txBox="1"/>
              <p:nvPr/>
            </p:nvSpPr>
            <p:spPr>
              <a:xfrm>
                <a:off x="2236679" y="2146284"/>
                <a:ext cx="633637" cy="23980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Times New Roman" panose="02020603050405020304" pitchFamily="18" charset="0"/>
                  </a:rPr>
                  <a:t>SiO</a:t>
                </a:r>
                <a:r>
                  <a:rPr kumimoji="0" lang="en-US" altLang="zh-CN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36">
                <a:extLst>
                  <a:ext uri="{FF2B5EF4-FFF2-40B4-BE49-F238E27FC236}">
                    <a16:creationId xmlns:a16="http://schemas.microsoft.com/office/drawing/2014/main" id="{731C309D-FCC1-4C0B-B443-91828D4A86DE}"/>
                  </a:ext>
                </a:extLst>
              </p:cNvPr>
              <p:cNvSpPr txBox="1"/>
              <p:nvPr/>
            </p:nvSpPr>
            <p:spPr>
              <a:xfrm>
                <a:off x="2281656" y="2436971"/>
                <a:ext cx="446145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Times New Roman" panose="02020603050405020304" pitchFamily="18" charset="0"/>
                  </a:rPr>
                  <a:t>Si</a:t>
                </a:r>
                <a:endPara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3" name="直接连接符 234">
                <a:extLst>
                  <a:ext uri="{FF2B5EF4-FFF2-40B4-BE49-F238E27FC236}">
                    <a16:creationId xmlns:a16="http://schemas.microsoft.com/office/drawing/2014/main" id="{9EBF7BD1-3470-4C0F-A8B1-05654B3B518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2174708" y="541850"/>
                <a:ext cx="594360" cy="60739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cxnSp>
          <p:cxnSp>
            <p:nvCxnSpPr>
              <p:cNvPr id="94" name="直接连接符 234">
                <a:extLst>
                  <a:ext uri="{FF2B5EF4-FFF2-40B4-BE49-F238E27FC236}">
                    <a16:creationId xmlns:a16="http://schemas.microsoft.com/office/drawing/2014/main" id="{26233808-C18D-4725-804C-3ED37054696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4365219" y="1046538"/>
                <a:ext cx="292608" cy="29902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cxnSp>
          <p:cxnSp>
            <p:nvCxnSpPr>
              <p:cNvPr id="95" name="Straight Connector 27">
                <a:extLst>
                  <a:ext uri="{FF2B5EF4-FFF2-40B4-BE49-F238E27FC236}">
                    <a16:creationId xmlns:a16="http://schemas.microsoft.com/office/drawing/2014/main" id="{50B0B6B6-8B98-4211-B8E0-23265630D2F8}"/>
                  </a:ext>
                </a:extLst>
              </p:cNvPr>
              <p:cNvCxnSpPr/>
              <p:nvPr/>
            </p:nvCxnSpPr>
            <p:spPr>
              <a:xfrm flipH="1">
                <a:off x="1537197" y="1152650"/>
                <a:ext cx="2714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28">
                <a:extLst>
                  <a:ext uri="{FF2B5EF4-FFF2-40B4-BE49-F238E27FC236}">
                    <a16:creationId xmlns:a16="http://schemas.microsoft.com/office/drawing/2014/main" id="{A8E3F2B1-55E9-4AE4-A9D7-F0D4A7AB253E}"/>
                  </a:ext>
                </a:extLst>
              </p:cNvPr>
              <p:cNvCxnSpPr/>
              <p:nvPr/>
            </p:nvCxnSpPr>
            <p:spPr>
              <a:xfrm flipH="1">
                <a:off x="1571127" y="1204972"/>
                <a:ext cx="2036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29">
                <a:extLst>
                  <a:ext uri="{FF2B5EF4-FFF2-40B4-BE49-F238E27FC236}">
                    <a16:creationId xmlns:a16="http://schemas.microsoft.com/office/drawing/2014/main" id="{E3765D56-B7A7-47D4-8B86-19C2A7AC9C32}"/>
                  </a:ext>
                </a:extLst>
              </p:cNvPr>
              <p:cNvCxnSpPr/>
              <p:nvPr/>
            </p:nvCxnSpPr>
            <p:spPr>
              <a:xfrm flipH="1">
                <a:off x="1622027" y="1257298"/>
                <a:ext cx="1018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119">
                <a:extLst>
                  <a:ext uri="{FF2B5EF4-FFF2-40B4-BE49-F238E27FC236}">
                    <a16:creationId xmlns:a16="http://schemas.microsoft.com/office/drawing/2014/main" id="{7B58BBC7-9F2E-46C4-9DD0-6DCF514F332A}"/>
                  </a:ext>
                </a:extLst>
              </p:cNvPr>
              <p:cNvCxnSpPr/>
              <p:nvPr/>
            </p:nvCxnSpPr>
            <p:spPr>
              <a:xfrm rot="10800000">
                <a:off x="1672943" y="807274"/>
                <a:ext cx="0" cy="33847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cxnSp>
          <p:cxnSp>
            <p:nvCxnSpPr>
              <p:cNvPr id="99" name="直接连接符 115">
                <a:extLst>
                  <a:ext uri="{FF2B5EF4-FFF2-40B4-BE49-F238E27FC236}">
                    <a16:creationId xmlns:a16="http://schemas.microsoft.com/office/drawing/2014/main" id="{D1F8630A-0A28-442D-8D61-542BEF748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6685" y="816484"/>
                <a:ext cx="834281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cxnSp>
          <p:cxnSp>
            <p:nvCxnSpPr>
              <p:cNvPr id="100" name="直接连接符 234">
                <a:extLst>
                  <a:ext uri="{FF2B5EF4-FFF2-40B4-BE49-F238E27FC236}">
                    <a16:creationId xmlns:a16="http://schemas.microsoft.com/office/drawing/2014/main" id="{3762F71C-61E8-4F8E-9A99-36C67C5328F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3587520" y="535323"/>
                <a:ext cx="292608" cy="29902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cxnSp>
          <p:grpSp>
            <p:nvGrpSpPr>
              <p:cNvPr id="101" name="Group 33">
                <a:extLst>
                  <a:ext uri="{FF2B5EF4-FFF2-40B4-BE49-F238E27FC236}">
                    <a16:creationId xmlns:a16="http://schemas.microsoft.com/office/drawing/2014/main" id="{9A1CD9BE-663E-4777-B5E2-FA60FAA08F58}"/>
                  </a:ext>
                </a:extLst>
              </p:cNvPr>
              <p:cNvGrpSpPr/>
              <p:nvPr/>
            </p:nvGrpSpPr>
            <p:grpSpPr>
              <a:xfrm flipH="1">
                <a:off x="4652887" y="1028626"/>
                <a:ext cx="438692" cy="450024"/>
                <a:chOff x="2072440" y="1095319"/>
                <a:chExt cx="438692" cy="450024"/>
              </a:xfrm>
            </p:grpSpPr>
            <p:cxnSp>
              <p:nvCxnSpPr>
                <p:cNvPr id="103" name="Straight Connector 35">
                  <a:extLst>
                    <a:ext uri="{FF2B5EF4-FFF2-40B4-BE49-F238E27FC236}">
                      <a16:creationId xmlns:a16="http://schemas.microsoft.com/office/drawing/2014/main" id="{68BE52B0-A6FD-45E0-9CB2-A35D6A0F28CC}"/>
                    </a:ext>
                  </a:extLst>
                </p:cNvPr>
                <p:cNvCxnSpPr/>
                <p:nvPr/>
              </p:nvCxnSpPr>
              <p:spPr>
                <a:xfrm flipH="1">
                  <a:off x="2072440" y="1440695"/>
                  <a:ext cx="27149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36">
                  <a:extLst>
                    <a:ext uri="{FF2B5EF4-FFF2-40B4-BE49-F238E27FC236}">
                      <a16:creationId xmlns:a16="http://schemas.microsoft.com/office/drawing/2014/main" id="{60691DFA-BFE1-4516-8918-28A9EC3DC170}"/>
                    </a:ext>
                  </a:extLst>
                </p:cNvPr>
                <p:cNvCxnSpPr/>
                <p:nvPr/>
              </p:nvCxnSpPr>
              <p:spPr>
                <a:xfrm flipH="1">
                  <a:off x="2106370" y="1493017"/>
                  <a:ext cx="2036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37">
                  <a:extLst>
                    <a:ext uri="{FF2B5EF4-FFF2-40B4-BE49-F238E27FC236}">
                      <a16:creationId xmlns:a16="http://schemas.microsoft.com/office/drawing/2014/main" id="{AD945A4C-74D1-4C92-9DF7-615C1B6EC8E2}"/>
                    </a:ext>
                  </a:extLst>
                </p:cNvPr>
                <p:cNvCxnSpPr/>
                <p:nvPr/>
              </p:nvCxnSpPr>
              <p:spPr>
                <a:xfrm flipH="1">
                  <a:off x="2157270" y="1545343"/>
                  <a:ext cx="1018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19">
                  <a:extLst>
                    <a:ext uri="{FF2B5EF4-FFF2-40B4-BE49-F238E27FC236}">
                      <a16:creationId xmlns:a16="http://schemas.microsoft.com/office/drawing/2014/main" id="{2DF040EA-98EC-48CA-99B3-044ABEEA6BE0}"/>
                    </a:ext>
                  </a:extLst>
                </p:cNvPr>
                <p:cNvCxnSpPr/>
                <p:nvPr/>
              </p:nvCxnSpPr>
              <p:spPr>
                <a:xfrm rot="10800000">
                  <a:off x="2208186" y="1095319"/>
                  <a:ext cx="0" cy="338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</p:cxnSp>
            <p:cxnSp>
              <p:nvCxnSpPr>
                <p:cNvPr id="107" name="直接连接符 115">
                  <a:extLst>
                    <a:ext uri="{FF2B5EF4-FFF2-40B4-BE49-F238E27FC236}">
                      <a16:creationId xmlns:a16="http://schemas.microsoft.com/office/drawing/2014/main" id="{04537F57-6EE6-4CEF-841B-67E99D693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8186" y="1111124"/>
                  <a:ext cx="302946" cy="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</p:cxnSp>
          </p:grpSp>
          <p:sp>
            <p:nvSpPr>
              <p:cNvPr id="102" name="TextBox 78">
                <a:extLst>
                  <a:ext uri="{FF2B5EF4-FFF2-40B4-BE49-F238E27FC236}">
                    <a16:creationId xmlns:a16="http://schemas.microsoft.com/office/drawing/2014/main" id="{FCBD15CA-F04A-4FDD-BDAD-3CC298ACAD84}"/>
                  </a:ext>
                </a:extLst>
              </p:cNvPr>
              <p:cNvSpPr txBox="1"/>
              <p:nvPr/>
            </p:nvSpPr>
            <p:spPr>
              <a:xfrm>
                <a:off x="3854756" y="394237"/>
                <a:ext cx="512244" cy="4414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t</a:t>
                </a:r>
                <a:r>
                  <a:rPr kumimoji="0" lang="en-US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</p:grpSp>
        <p:sp>
          <p:nvSpPr>
            <p:cNvPr id="74" name="Freeform: Shape 6">
              <a:extLst>
                <a:ext uri="{FF2B5EF4-FFF2-40B4-BE49-F238E27FC236}">
                  <a16:creationId xmlns:a16="http://schemas.microsoft.com/office/drawing/2014/main" id="{5B84C201-7D59-4AFF-A360-FBFECD67472D}"/>
                </a:ext>
              </a:extLst>
            </p:cNvPr>
            <p:cNvSpPr/>
            <p:nvPr/>
          </p:nvSpPr>
          <p:spPr>
            <a:xfrm>
              <a:off x="-274742" y="826107"/>
              <a:ext cx="1091681" cy="1194318"/>
            </a:xfrm>
            <a:custGeom>
              <a:avLst/>
              <a:gdLst>
                <a:gd name="connsiteX0" fmla="*/ 793102 w 1091681"/>
                <a:gd name="connsiteY0" fmla="*/ 37322 h 1194318"/>
                <a:gd name="connsiteX1" fmla="*/ 746448 w 1091681"/>
                <a:gd name="connsiteY1" fmla="*/ 46653 h 1194318"/>
                <a:gd name="connsiteX2" fmla="*/ 709126 w 1091681"/>
                <a:gd name="connsiteY2" fmla="*/ 102636 h 1194318"/>
                <a:gd name="connsiteX3" fmla="*/ 662473 w 1091681"/>
                <a:gd name="connsiteY3" fmla="*/ 149289 h 1194318"/>
                <a:gd name="connsiteX4" fmla="*/ 643812 w 1091681"/>
                <a:gd name="connsiteY4" fmla="*/ 177281 h 1194318"/>
                <a:gd name="connsiteX5" fmla="*/ 615820 w 1091681"/>
                <a:gd name="connsiteY5" fmla="*/ 195942 h 1194318"/>
                <a:gd name="connsiteX6" fmla="*/ 578497 w 1091681"/>
                <a:gd name="connsiteY6" fmla="*/ 233265 h 1194318"/>
                <a:gd name="connsiteX7" fmla="*/ 541175 w 1091681"/>
                <a:gd name="connsiteY7" fmla="*/ 289249 h 1194318"/>
                <a:gd name="connsiteX8" fmla="*/ 485191 w 1091681"/>
                <a:gd name="connsiteY8" fmla="*/ 354563 h 1194318"/>
                <a:gd name="connsiteX9" fmla="*/ 457200 w 1091681"/>
                <a:gd name="connsiteY9" fmla="*/ 373224 h 1194318"/>
                <a:gd name="connsiteX10" fmla="*/ 401216 w 1091681"/>
                <a:gd name="connsiteY10" fmla="*/ 438538 h 1194318"/>
                <a:gd name="connsiteX11" fmla="*/ 354563 w 1091681"/>
                <a:gd name="connsiteY11" fmla="*/ 475861 h 1194318"/>
                <a:gd name="connsiteX12" fmla="*/ 335902 w 1091681"/>
                <a:gd name="connsiteY12" fmla="*/ 503853 h 1194318"/>
                <a:gd name="connsiteX13" fmla="*/ 289248 w 1091681"/>
                <a:gd name="connsiteY13" fmla="*/ 541175 h 1194318"/>
                <a:gd name="connsiteX14" fmla="*/ 214604 w 1091681"/>
                <a:gd name="connsiteY14" fmla="*/ 606489 h 1194318"/>
                <a:gd name="connsiteX15" fmla="*/ 167951 w 1091681"/>
                <a:gd name="connsiteY15" fmla="*/ 653142 h 1194318"/>
                <a:gd name="connsiteX16" fmla="*/ 149289 w 1091681"/>
                <a:gd name="connsiteY16" fmla="*/ 671804 h 1194318"/>
                <a:gd name="connsiteX17" fmla="*/ 121297 w 1091681"/>
                <a:gd name="connsiteY17" fmla="*/ 690465 h 1194318"/>
                <a:gd name="connsiteX18" fmla="*/ 93306 w 1091681"/>
                <a:gd name="connsiteY18" fmla="*/ 746449 h 1194318"/>
                <a:gd name="connsiteX19" fmla="*/ 65314 w 1091681"/>
                <a:gd name="connsiteY19" fmla="*/ 793102 h 1194318"/>
                <a:gd name="connsiteX20" fmla="*/ 27991 w 1091681"/>
                <a:gd name="connsiteY20" fmla="*/ 877077 h 1194318"/>
                <a:gd name="connsiteX21" fmla="*/ 9330 w 1091681"/>
                <a:gd name="connsiteY21" fmla="*/ 933061 h 1194318"/>
                <a:gd name="connsiteX22" fmla="*/ 0 w 1091681"/>
                <a:gd name="connsiteY22" fmla="*/ 961053 h 1194318"/>
                <a:gd name="connsiteX23" fmla="*/ 9330 w 1091681"/>
                <a:gd name="connsiteY23" fmla="*/ 1007706 h 1194318"/>
                <a:gd name="connsiteX24" fmla="*/ 83975 w 1091681"/>
                <a:gd name="connsiteY24" fmla="*/ 1073020 h 1194318"/>
                <a:gd name="connsiteX25" fmla="*/ 111967 w 1091681"/>
                <a:gd name="connsiteY25" fmla="*/ 1082351 h 1194318"/>
                <a:gd name="connsiteX26" fmla="*/ 167951 w 1091681"/>
                <a:gd name="connsiteY26" fmla="*/ 1110342 h 1194318"/>
                <a:gd name="connsiteX27" fmla="*/ 242595 w 1091681"/>
                <a:gd name="connsiteY27" fmla="*/ 1175657 h 1194318"/>
                <a:gd name="connsiteX28" fmla="*/ 298579 w 1091681"/>
                <a:gd name="connsiteY28" fmla="*/ 1194318 h 1194318"/>
                <a:gd name="connsiteX29" fmla="*/ 345232 w 1091681"/>
                <a:gd name="connsiteY29" fmla="*/ 1156996 h 1194318"/>
                <a:gd name="connsiteX30" fmla="*/ 373224 w 1091681"/>
                <a:gd name="connsiteY30" fmla="*/ 1147665 h 1194318"/>
                <a:gd name="connsiteX31" fmla="*/ 391885 w 1091681"/>
                <a:gd name="connsiteY31" fmla="*/ 1119673 h 1194318"/>
                <a:gd name="connsiteX32" fmla="*/ 419877 w 1091681"/>
                <a:gd name="connsiteY32" fmla="*/ 1101012 h 1194318"/>
                <a:gd name="connsiteX33" fmla="*/ 429208 w 1091681"/>
                <a:gd name="connsiteY33" fmla="*/ 1073020 h 1194318"/>
                <a:gd name="connsiteX34" fmla="*/ 466530 w 1091681"/>
                <a:gd name="connsiteY34" fmla="*/ 1017036 h 1194318"/>
                <a:gd name="connsiteX35" fmla="*/ 485191 w 1091681"/>
                <a:gd name="connsiteY35" fmla="*/ 989044 h 1194318"/>
                <a:gd name="connsiteX36" fmla="*/ 513183 w 1091681"/>
                <a:gd name="connsiteY36" fmla="*/ 970383 h 1194318"/>
                <a:gd name="connsiteX37" fmla="*/ 559836 w 1091681"/>
                <a:gd name="connsiteY37" fmla="*/ 933061 h 1194318"/>
                <a:gd name="connsiteX38" fmla="*/ 606489 w 1091681"/>
                <a:gd name="connsiteY38" fmla="*/ 877077 h 1194318"/>
                <a:gd name="connsiteX39" fmla="*/ 653142 w 1091681"/>
                <a:gd name="connsiteY39" fmla="*/ 839755 h 1194318"/>
                <a:gd name="connsiteX40" fmla="*/ 671804 w 1091681"/>
                <a:gd name="connsiteY40" fmla="*/ 821093 h 1194318"/>
                <a:gd name="connsiteX41" fmla="*/ 727787 w 1091681"/>
                <a:gd name="connsiteY41" fmla="*/ 783771 h 1194318"/>
                <a:gd name="connsiteX42" fmla="*/ 755779 w 1091681"/>
                <a:gd name="connsiteY42" fmla="*/ 765110 h 1194318"/>
                <a:gd name="connsiteX43" fmla="*/ 793102 w 1091681"/>
                <a:gd name="connsiteY43" fmla="*/ 718457 h 1194318"/>
                <a:gd name="connsiteX44" fmla="*/ 821093 w 1091681"/>
                <a:gd name="connsiteY44" fmla="*/ 709126 h 1194318"/>
                <a:gd name="connsiteX45" fmla="*/ 830424 w 1091681"/>
                <a:gd name="connsiteY45" fmla="*/ 681134 h 1194318"/>
                <a:gd name="connsiteX46" fmla="*/ 886408 w 1091681"/>
                <a:gd name="connsiteY46" fmla="*/ 606489 h 1194318"/>
                <a:gd name="connsiteX47" fmla="*/ 914400 w 1091681"/>
                <a:gd name="connsiteY47" fmla="*/ 559836 h 1194318"/>
                <a:gd name="connsiteX48" fmla="*/ 961053 w 1091681"/>
                <a:gd name="connsiteY48" fmla="*/ 513183 h 1194318"/>
                <a:gd name="connsiteX49" fmla="*/ 998375 w 1091681"/>
                <a:gd name="connsiteY49" fmla="*/ 466530 h 1194318"/>
                <a:gd name="connsiteX50" fmla="*/ 1017036 w 1091681"/>
                <a:gd name="connsiteY50" fmla="*/ 438538 h 1194318"/>
                <a:gd name="connsiteX51" fmla="*/ 1063689 w 1091681"/>
                <a:gd name="connsiteY51" fmla="*/ 391885 h 1194318"/>
                <a:gd name="connsiteX52" fmla="*/ 1082351 w 1091681"/>
                <a:gd name="connsiteY52" fmla="*/ 335902 h 1194318"/>
                <a:gd name="connsiteX53" fmla="*/ 1091681 w 1091681"/>
                <a:gd name="connsiteY53" fmla="*/ 307910 h 1194318"/>
                <a:gd name="connsiteX54" fmla="*/ 1063689 w 1091681"/>
                <a:gd name="connsiteY54" fmla="*/ 223934 h 1194318"/>
                <a:gd name="connsiteX55" fmla="*/ 1054359 w 1091681"/>
                <a:gd name="connsiteY55" fmla="*/ 195942 h 1194318"/>
                <a:gd name="connsiteX56" fmla="*/ 1007706 w 1091681"/>
                <a:gd name="connsiteY56" fmla="*/ 158620 h 1194318"/>
                <a:gd name="connsiteX57" fmla="*/ 961053 w 1091681"/>
                <a:gd name="connsiteY57" fmla="*/ 111967 h 1194318"/>
                <a:gd name="connsiteX58" fmla="*/ 895738 w 1091681"/>
                <a:gd name="connsiteY58" fmla="*/ 65314 h 1194318"/>
                <a:gd name="connsiteX59" fmla="*/ 867746 w 1091681"/>
                <a:gd name="connsiteY59" fmla="*/ 37322 h 1194318"/>
                <a:gd name="connsiteX60" fmla="*/ 821093 w 1091681"/>
                <a:gd name="connsiteY60" fmla="*/ 0 h 1194318"/>
                <a:gd name="connsiteX61" fmla="*/ 755779 w 1091681"/>
                <a:gd name="connsiteY61" fmla="*/ 9330 h 1194318"/>
                <a:gd name="connsiteX62" fmla="*/ 727787 w 1091681"/>
                <a:gd name="connsiteY62" fmla="*/ 18661 h 1194318"/>
                <a:gd name="connsiteX63" fmla="*/ 737118 w 1091681"/>
                <a:gd name="connsiteY63" fmla="*/ 55983 h 1194318"/>
                <a:gd name="connsiteX64" fmla="*/ 793102 w 1091681"/>
                <a:gd name="connsiteY64" fmla="*/ 37322 h 119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91681" h="1194318">
                  <a:moveTo>
                    <a:pt x="793102" y="37322"/>
                  </a:moveTo>
                  <a:cubicBezTo>
                    <a:pt x="794657" y="35767"/>
                    <a:pt x="758967" y="36916"/>
                    <a:pt x="746448" y="46653"/>
                  </a:cubicBezTo>
                  <a:cubicBezTo>
                    <a:pt x="728745" y="60422"/>
                    <a:pt x="724985" y="86777"/>
                    <a:pt x="709126" y="102636"/>
                  </a:cubicBezTo>
                  <a:cubicBezTo>
                    <a:pt x="693575" y="118187"/>
                    <a:pt x="674672" y="130990"/>
                    <a:pt x="662473" y="149289"/>
                  </a:cubicBezTo>
                  <a:cubicBezTo>
                    <a:pt x="656253" y="158620"/>
                    <a:pt x="651741" y="169352"/>
                    <a:pt x="643812" y="177281"/>
                  </a:cubicBezTo>
                  <a:cubicBezTo>
                    <a:pt x="635883" y="185210"/>
                    <a:pt x="624334" y="188644"/>
                    <a:pt x="615820" y="195942"/>
                  </a:cubicBezTo>
                  <a:cubicBezTo>
                    <a:pt x="602461" y="207392"/>
                    <a:pt x="578497" y="233265"/>
                    <a:pt x="578497" y="233265"/>
                  </a:cubicBezTo>
                  <a:cubicBezTo>
                    <a:pt x="562101" y="282457"/>
                    <a:pt x="580004" y="242655"/>
                    <a:pt x="541175" y="289249"/>
                  </a:cubicBezTo>
                  <a:cubicBezTo>
                    <a:pt x="514794" y="320906"/>
                    <a:pt x="527243" y="326528"/>
                    <a:pt x="485191" y="354563"/>
                  </a:cubicBezTo>
                  <a:cubicBezTo>
                    <a:pt x="475861" y="360783"/>
                    <a:pt x="465714" y="365926"/>
                    <a:pt x="457200" y="373224"/>
                  </a:cubicBezTo>
                  <a:cubicBezTo>
                    <a:pt x="400030" y="422227"/>
                    <a:pt x="437232" y="393517"/>
                    <a:pt x="401216" y="438538"/>
                  </a:cubicBezTo>
                  <a:cubicBezTo>
                    <a:pt x="386019" y="457534"/>
                    <a:pt x="375351" y="462003"/>
                    <a:pt x="354563" y="475861"/>
                  </a:cubicBezTo>
                  <a:cubicBezTo>
                    <a:pt x="348343" y="485192"/>
                    <a:pt x="342907" y="495096"/>
                    <a:pt x="335902" y="503853"/>
                  </a:cubicBezTo>
                  <a:cubicBezTo>
                    <a:pt x="320708" y="522845"/>
                    <a:pt x="310030" y="527321"/>
                    <a:pt x="289248" y="541175"/>
                  </a:cubicBezTo>
                  <a:cubicBezTo>
                    <a:pt x="236376" y="620484"/>
                    <a:pt x="323458" y="497635"/>
                    <a:pt x="214604" y="606489"/>
                  </a:cubicBezTo>
                  <a:lnTo>
                    <a:pt x="167951" y="653142"/>
                  </a:lnTo>
                  <a:cubicBezTo>
                    <a:pt x="161730" y="659363"/>
                    <a:pt x="156609" y="666924"/>
                    <a:pt x="149289" y="671804"/>
                  </a:cubicBezTo>
                  <a:lnTo>
                    <a:pt x="121297" y="690465"/>
                  </a:lnTo>
                  <a:cubicBezTo>
                    <a:pt x="97849" y="760813"/>
                    <a:pt x="129476" y="674110"/>
                    <a:pt x="93306" y="746449"/>
                  </a:cubicBezTo>
                  <a:cubicBezTo>
                    <a:pt x="69081" y="794898"/>
                    <a:pt x="101763" y="756651"/>
                    <a:pt x="65314" y="793102"/>
                  </a:cubicBezTo>
                  <a:cubicBezTo>
                    <a:pt x="43107" y="859724"/>
                    <a:pt x="57564" y="832718"/>
                    <a:pt x="27991" y="877077"/>
                  </a:cubicBezTo>
                  <a:lnTo>
                    <a:pt x="9330" y="933061"/>
                  </a:lnTo>
                  <a:lnTo>
                    <a:pt x="0" y="961053"/>
                  </a:lnTo>
                  <a:cubicBezTo>
                    <a:pt x="3110" y="976604"/>
                    <a:pt x="3762" y="992857"/>
                    <a:pt x="9330" y="1007706"/>
                  </a:cubicBezTo>
                  <a:cubicBezTo>
                    <a:pt x="20216" y="1036735"/>
                    <a:pt x="59092" y="1064725"/>
                    <a:pt x="83975" y="1073020"/>
                  </a:cubicBezTo>
                  <a:cubicBezTo>
                    <a:pt x="93306" y="1076130"/>
                    <a:pt x="103170" y="1077952"/>
                    <a:pt x="111967" y="1082351"/>
                  </a:cubicBezTo>
                  <a:cubicBezTo>
                    <a:pt x="184310" y="1118523"/>
                    <a:pt x="97599" y="1086893"/>
                    <a:pt x="167951" y="1110342"/>
                  </a:cubicBezTo>
                  <a:cubicBezTo>
                    <a:pt x="189722" y="1142999"/>
                    <a:pt x="195943" y="1160107"/>
                    <a:pt x="242595" y="1175657"/>
                  </a:cubicBezTo>
                  <a:lnTo>
                    <a:pt x="298579" y="1194318"/>
                  </a:lnTo>
                  <a:cubicBezTo>
                    <a:pt x="368939" y="1170864"/>
                    <a:pt x="284939" y="1205230"/>
                    <a:pt x="345232" y="1156996"/>
                  </a:cubicBezTo>
                  <a:cubicBezTo>
                    <a:pt x="352912" y="1150852"/>
                    <a:pt x="363893" y="1150775"/>
                    <a:pt x="373224" y="1147665"/>
                  </a:cubicBezTo>
                  <a:cubicBezTo>
                    <a:pt x="379444" y="1138334"/>
                    <a:pt x="383956" y="1127602"/>
                    <a:pt x="391885" y="1119673"/>
                  </a:cubicBezTo>
                  <a:cubicBezTo>
                    <a:pt x="399814" y="1111744"/>
                    <a:pt x="412872" y="1109769"/>
                    <a:pt x="419877" y="1101012"/>
                  </a:cubicBezTo>
                  <a:cubicBezTo>
                    <a:pt x="426021" y="1093332"/>
                    <a:pt x="424432" y="1081618"/>
                    <a:pt x="429208" y="1073020"/>
                  </a:cubicBezTo>
                  <a:cubicBezTo>
                    <a:pt x="440100" y="1053414"/>
                    <a:pt x="454089" y="1035697"/>
                    <a:pt x="466530" y="1017036"/>
                  </a:cubicBezTo>
                  <a:cubicBezTo>
                    <a:pt x="472750" y="1007705"/>
                    <a:pt x="475860" y="995264"/>
                    <a:pt x="485191" y="989044"/>
                  </a:cubicBezTo>
                  <a:lnTo>
                    <a:pt x="513183" y="970383"/>
                  </a:lnTo>
                  <a:cubicBezTo>
                    <a:pt x="554918" y="907780"/>
                    <a:pt x="505753" y="969115"/>
                    <a:pt x="559836" y="933061"/>
                  </a:cubicBezTo>
                  <a:cubicBezTo>
                    <a:pt x="588335" y="914062"/>
                    <a:pt x="586817" y="901667"/>
                    <a:pt x="606489" y="877077"/>
                  </a:cubicBezTo>
                  <a:cubicBezTo>
                    <a:pt x="626513" y="852048"/>
                    <a:pt x="626203" y="861306"/>
                    <a:pt x="653142" y="839755"/>
                  </a:cubicBezTo>
                  <a:cubicBezTo>
                    <a:pt x="660012" y="834259"/>
                    <a:pt x="664766" y="826371"/>
                    <a:pt x="671804" y="821093"/>
                  </a:cubicBezTo>
                  <a:cubicBezTo>
                    <a:pt x="689746" y="807636"/>
                    <a:pt x="709126" y="796212"/>
                    <a:pt x="727787" y="783771"/>
                  </a:cubicBezTo>
                  <a:lnTo>
                    <a:pt x="755779" y="765110"/>
                  </a:lnTo>
                  <a:cubicBezTo>
                    <a:pt x="764257" y="752393"/>
                    <a:pt x="778327" y="727322"/>
                    <a:pt x="793102" y="718457"/>
                  </a:cubicBezTo>
                  <a:cubicBezTo>
                    <a:pt x="801536" y="713397"/>
                    <a:pt x="811763" y="712236"/>
                    <a:pt x="821093" y="709126"/>
                  </a:cubicBezTo>
                  <a:cubicBezTo>
                    <a:pt x="824203" y="699795"/>
                    <a:pt x="825647" y="689732"/>
                    <a:pt x="830424" y="681134"/>
                  </a:cubicBezTo>
                  <a:cubicBezTo>
                    <a:pt x="856800" y="633657"/>
                    <a:pt x="858095" y="634802"/>
                    <a:pt x="886408" y="606489"/>
                  </a:cubicBezTo>
                  <a:cubicBezTo>
                    <a:pt x="902611" y="557879"/>
                    <a:pt x="885124" y="596431"/>
                    <a:pt x="914400" y="559836"/>
                  </a:cubicBezTo>
                  <a:cubicBezTo>
                    <a:pt x="949945" y="515404"/>
                    <a:pt x="913066" y="545174"/>
                    <a:pt x="961053" y="513183"/>
                  </a:cubicBezTo>
                  <a:cubicBezTo>
                    <a:pt x="979217" y="458688"/>
                    <a:pt x="956171" y="508734"/>
                    <a:pt x="998375" y="466530"/>
                  </a:cubicBezTo>
                  <a:cubicBezTo>
                    <a:pt x="1006304" y="458601"/>
                    <a:pt x="1009652" y="446977"/>
                    <a:pt x="1017036" y="438538"/>
                  </a:cubicBezTo>
                  <a:cubicBezTo>
                    <a:pt x="1031518" y="421987"/>
                    <a:pt x="1063689" y="391885"/>
                    <a:pt x="1063689" y="391885"/>
                  </a:cubicBezTo>
                  <a:lnTo>
                    <a:pt x="1082351" y="335902"/>
                  </a:lnTo>
                  <a:lnTo>
                    <a:pt x="1091681" y="307910"/>
                  </a:lnTo>
                  <a:lnTo>
                    <a:pt x="1063689" y="223934"/>
                  </a:lnTo>
                  <a:cubicBezTo>
                    <a:pt x="1060579" y="214603"/>
                    <a:pt x="1061314" y="202896"/>
                    <a:pt x="1054359" y="195942"/>
                  </a:cubicBezTo>
                  <a:cubicBezTo>
                    <a:pt x="1027767" y="169352"/>
                    <a:pt x="1043017" y="182161"/>
                    <a:pt x="1007706" y="158620"/>
                  </a:cubicBezTo>
                  <a:cubicBezTo>
                    <a:pt x="971764" y="104709"/>
                    <a:pt x="1009434" y="153437"/>
                    <a:pt x="961053" y="111967"/>
                  </a:cubicBezTo>
                  <a:cubicBezTo>
                    <a:pt x="904701" y="63665"/>
                    <a:pt x="947171" y="82457"/>
                    <a:pt x="895738" y="65314"/>
                  </a:cubicBezTo>
                  <a:cubicBezTo>
                    <a:pt x="886407" y="55983"/>
                    <a:pt x="877883" y="45770"/>
                    <a:pt x="867746" y="37322"/>
                  </a:cubicBezTo>
                  <a:cubicBezTo>
                    <a:pt x="797112" y="-21540"/>
                    <a:pt x="875395" y="54300"/>
                    <a:pt x="821093" y="0"/>
                  </a:cubicBezTo>
                  <a:cubicBezTo>
                    <a:pt x="799322" y="3110"/>
                    <a:pt x="777344" y="5017"/>
                    <a:pt x="755779" y="9330"/>
                  </a:cubicBezTo>
                  <a:cubicBezTo>
                    <a:pt x="746135" y="11259"/>
                    <a:pt x="731440" y="9529"/>
                    <a:pt x="727787" y="18661"/>
                  </a:cubicBezTo>
                  <a:cubicBezTo>
                    <a:pt x="723024" y="30567"/>
                    <a:pt x="726448" y="48870"/>
                    <a:pt x="737118" y="55983"/>
                  </a:cubicBezTo>
                  <a:cubicBezTo>
                    <a:pt x="744437" y="60863"/>
                    <a:pt x="791547" y="38877"/>
                    <a:pt x="793102" y="37322"/>
                  </a:cubicBezTo>
                  <a:close/>
                </a:path>
              </a:pathLst>
            </a:custGeom>
            <a:solidFill>
              <a:srgbClr val="FFCC00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>
                <a:rot lat="17784388" lon="21163556" rev="1405053"/>
              </a:camera>
              <a:lightRig rig="sunrise" dir="t"/>
            </a:scene3d>
            <a:sp3d extrusionH="38100" prstMaterial="softEdge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">
              <a:extLst>
                <a:ext uri="{FF2B5EF4-FFF2-40B4-BE49-F238E27FC236}">
                  <a16:creationId xmlns:a16="http://schemas.microsoft.com/office/drawing/2014/main" id="{4E4FD369-4F1E-4288-A616-174D1FAE4BC8}"/>
                </a:ext>
              </a:extLst>
            </p:cNvPr>
            <p:cNvSpPr/>
            <p:nvPr/>
          </p:nvSpPr>
          <p:spPr>
            <a:xfrm>
              <a:off x="2017517" y="932486"/>
              <a:ext cx="1091681" cy="1194318"/>
            </a:xfrm>
            <a:custGeom>
              <a:avLst/>
              <a:gdLst>
                <a:gd name="connsiteX0" fmla="*/ 793102 w 1091681"/>
                <a:gd name="connsiteY0" fmla="*/ 37322 h 1194318"/>
                <a:gd name="connsiteX1" fmla="*/ 746448 w 1091681"/>
                <a:gd name="connsiteY1" fmla="*/ 46653 h 1194318"/>
                <a:gd name="connsiteX2" fmla="*/ 709126 w 1091681"/>
                <a:gd name="connsiteY2" fmla="*/ 102636 h 1194318"/>
                <a:gd name="connsiteX3" fmla="*/ 662473 w 1091681"/>
                <a:gd name="connsiteY3" fmla="*/ 149289 h 1194318"/>
                <a:gd name="connsiteX4" fmla="*/ 643812 w 1091681"/>
                <a:gd name="connsiteY4" fmla="*/ 177281 h 1194318"/>
                <a:gd name="connsiteX5" fmla="*/ 615820 w 1091681"/>
                <a:gd name="connsiteY5" fmla="*/ 195942 h 1194318"/>
                <a:gd name="connsiteX6" fmla="*/ 578497 w 1091681"/>
                <a:gd name="connsiteY6" fmla="*/ 233265 h 1194318"/>
                <a:gd name="connsiteX7" fmla="*/ 541175 w 1091681"/>
                <a:gd name="connsiteY7" fmla="*/ 289249 h 1194318"/>
                <a:gd name="connsiteX8" fmla="*/ 485191 w 1091681"/>
                <a:gd name="connsiteY8" fmla="*/ 354563 h 1194318"/>
                <a:gd name="connsiteX9" fmla="*/ 457200 w 1091681"/>
                <a:gd name="connsiteY9" fmla="*/ 373224 h 1194318"/>
                <a:gd name="connsiteX10" fmla="*/ 401216 w 1091681"/>
                <a:gd name="connsiteY10" fmla="*/ 438538 h 1194318"/>
                <a:gd name="connsiteX11" fmla="*/ 354563 w 1091681"/>
                <a:gd name="connsiteY11" fmla="*/ 475861 h 1194318"/>
                <a:gd name="connsiteX12" fmla="*/ 335902 w 1091681"/>
                <a:gd name="connsiteY12" fmla="*/ 503853 h 1194318"/>
                <a:gd name="connsiteX13" fmla="*/ 289248 w 1091681"/>
                <a:gd name="connsiteY13" fmla="*/ 541175 h 1194318"/>
                <a:gd name="connsiteX14" fmla="*/ 214604 w 1091681"/>
                <a:gd name="connsiteY14" fmla="*/ 606489 h 1194318"/>
                <a:gd name="connsiteX15" fmla="*/ 167951 w 1091681"/>
                <a:gd name="connsiteY15" fmla="*/ 653142 h 1194318"/>
                <a:gd name="connsiteX16" fmla="*/ 149289 w 1091681"/>
                <a:gd name="connsiteY16" fmla="*/ 671804 h 1194318"/>
                <a:gd name="connsiteX17" fmla="*/ 121297 w 1091681"/>
                <a:gd name="connsiteY17" fmla="*/ 690465 h 1194318"/>
                <a:gd name="connsiteX18" fmla="*/ 93306 w 1091681"/>
                <a:gd name="connsiteY18" fmla="*/ 746449 h 1194318"/>
                <a:gd name="connsiteX19" fmla="*/ 65314 w 1091681"/>
                <a:gd name="connsiteY19" fmla="*/ 793102 h 1194318"/>
                <a:gd name="connsiteX20" fmla="*/ 27991 w 1091681"/>
                <a:gd name="connsiteY20" fmla="*/ 877077 h 1194318"/>
                <a:gd name="connsiteX21" fmla="*/ 9330 w 1091681"/>
                <a:gd name="connsiteY21" fmla="*/ 933061 h 1194318"/>
                <a:gd name="connsiteX22" fmla="*/ 0 w 1091681"/>
                <a:gd name="connsiteY22" fmla="*/ 961053 h 1194318"/>
                <a:gd name="connsiteX23" fmla="*/ 9330 w 1091681"/>
                <a:gd name="connsiteY23" fmla="*/ 1007706 h 1194318"/>
                <a:gd name="connsiteX24" fmla="*/ 83975 w 1091681"/>
                <a:gd name="connsiteY24" fmla="*/ 1073020 h 1194318"/>
                <a:gd name="connsiteX25" fmla="*/ 111967 w 1091681"/>
                <a:gd name="connsiteY25" fmla="*/ 1082351 h 1194318"/>
                <a:gd name="connsiteX26" fmla="*/ 167951 w 1091681"/>
                <a:gd name="connsiteY26" fmla="*/ 1110342 h 1194318"/>
                <a:gd name="connsiteX27" fmla="*/ 242595 w 1091681"/>
                <a:gd name="connsiteY27" fmla="*/ 1175657 h 1194318"/>
                <a:gd name="connsiteX28" fmla="*/ 298579 w 1091681"/>
                <a:gd name="connsiteY28" fmla="*/ 1194318 h 1194318"/>
                <a:gd name="connsiteX29" fmla="*/ 345232 w 1091681"/>
                <a:gd name="connsiteY29" fmla="*/ 1156996 h 1194318"/>
                <a:gd name="connsiteX30" fmla="*/ 373224 w 1091681"/>
                <a:gd name="connsiteY30" fmla="*/ 1147665 h 1194318"/>
                <a:gd name="connsiteX31" fmla="*/ 391885 w 1091681"/>
                <a:gd name="connsiteY31" fmla="*/ 1119673 h 1194318"/>
                <a:gd name="connsiteX32" fmla="*/ 419877 w 1091681"/>
                <a:gd name="connsiteY32" fmla="*/ 1101012 h 1194318"/>
                <a:gd name="connsiteX33" fmla="*/ 429208 w 1091681"/>
                <a:gd name="connsiteY33" fmla="*/ 1073020 h 1194318"/>
                <a:gd name="connsiteX34" fmla="*/ 466530 w 1091681"/>
                <a:gd name="connsiteY34" fmla="*/ 1017036 h 1194318"/>
                <a:gd name="connsiteX35" fmla="*/ 485191 w 1091681"/>
                <a:gd name="connsiteY35" fmla="*/ 989044 h 1194318"/>
                <a:gd name="connsiteX36" fmla="*/ 513183 w 1091681"/>
                <a:gd name="connsiteY36" fmla="*/ 970383 h 1194318"/>
                <a:gd name="connsiteX37" fmla="*/ 559836 w 1091681"/>
                <a:gd name="connsiteY37" fmla="*/ 933061 h 1194318"/>
                <a:gd name="connsiteX38" fmla="*/ 606489 w 1091681"/>
                <a:gd name="connsiteY38" fmla="*/ 877077 h 1194318"/>
                <a:gd name="connsiteX39" fmla="*/ 653142 w 1091681"/>
                <a:gd name="connsiteY39" fmla="*/ 839755 h 1194318"/>
                <a:gd name="connsiteX40" fmla="*/ 671804 w 1091681"/>
                <a:gd name="connsiteY40" fmla="*/ 821093 h 1194318"/>
                <a:gd name="connsiteX41" fmla="*/ 727787 w 1091681"/>
                <a:gd name="connsiteY41" fmla="*/ 783771 h 1194318"/>
                <a:gd name="connsiteX42" fmla="*/ 755779 w 1091681"/>
                <a:gd name="connsiteY42" fmla="*/ 765110 h 1194318"/>
                <a:gd name="connsiteX43" fmla="*/ 793102 w 1091681"/>
                <a:gd name="connsiteY43" fmla="*/ 718457 h 1194318"/>
                <a:gd name="connsiteX44" fmla="*/ 821093 w 1091681"/>
                <a:gd name="connsiteY44" fmla="*/ 709126 h 1194318"/>
                <a:gd name="connsiteX45" fmla="*/ 830424 w 1091681"/>
                <a:gd name="connsiteY45" fmla="*/ 681134 h 1194318"/>
                <a:gd name="connsiteX46" fmla="*/ 886408 w 1091681"/>
                <a:gd name="connsiteY46" fmla="*/ 606489 h 1194318"/>
                <a:gd name="connsiteX47" fmla="*/ 914400 w 1091681"/>
                <a:gd name="connsiteY47" fmla="*/ 559836 h 1194318"/>
                <a:gd name="connsiteX48" fmla="*/ 961053 w 1091681"/>
                <a:gd name="connsiteY48" fmla="*/ 513183 h 1194318"/>
                <a:gd name="connsiteX49" fmla="*/ 998375 w 1091681"/>
                <a:gd name="connsiteY49" fmla="*/ 466530 h 1194318"/>
                <a:gd name="connsiteX50" fmla="*/ 1017036 w 1091681"/>
                <a:gd name="connsiteY50" fmla="*/ 438538 h 1194318"/>
                <a:gd name="connsiteX51" fmla="*/ 1063689 w 1091681"/>
                <a:gd name="connsiteY51" fmla="*/ 391885 h 1194318"/>
                <a:gd name="connsiteX52" fmla="*/ 1082351 w 1091681"/>
                <a:gd name="connsiteY52" fmla="*/ 335902 h 1194318"/>
                <a:gd name="connsiteX53" fmla="*/ 1091681 w 1091681"/>
                <a:gd name="connsiteY53" fmla="*/ 307910 h 1194318"/>
                <a:gd name="connsiteX54" fmla="*/ 1063689 w 1091681"/>
                <a:gd name="connsiteY54" fmla="*/ 223934 h 1194318"/>
                <a:gd name="connsiteX55" fmla="*/ 1054359 w 1091681"/>
                <a:gd name="connsiteY55" fmla="*/ 195942 h 1194318"/>
                <a:gd name="connsiteX56" fmla="*/ 1007706 w 1091681"/>
                <a:gd name="connsiteY56" fmla="*/ 158620 h 1194318"/>
                <a:gd name="connsiteX57" fmla="*/ 961053 w 1091681"/>
                <a:gd name="connsiteY57" fmla="*/ 111967 h 1194318"/>
                <a:gd name="connsiteX58" fmla="*/ 895738 w 1091681"/>
                <a:gd name="connsiteY58" fmla="*/ 65314 h 1194318"/>
                <a:gd name="connsiteX59" fmla="*/ 867746 w 1091681"/>
                <a:gd name="connsiteY59" fmla="*/ 37322 h 1194318"/>
                <a:gd name="connsiteX60" fmla="*/ 821093 w 1091681"/>
                <a:gd name="connsiteY60" fmla="*/ 0 h 1194318"/>
                <a:gd name="connsiteX61" fmla="*/ 755779 w 1091681"/>
                <a:gd name="connsiteY61" fmla="*/ 9330 h 1194318"/>
                <a:gd name="connsiteX62" fmla="*/ 727787 w 1091681"/>
                <a:gd name="connsiteY62" fmla="*/ 18661 h 1194318"/>
                <a:gd name="connsiteX63" fmla="*/ 737118 w 1091681"/>
                <a:gd name="connsiteY63" fmla="*/ 55983 h 1194318"/>
                <a:gd name="connsiteX64" fmla="*/ 793102 w 1091681"/>
                <a:gd name="connsiteY64" fmla="*/ 37322 h 119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91681" h="1194318">
                  <a:moveTo>
                    <a:pt x="793102" y="37322"/>
                  </a:moveTo>
                  <a:cubicBezTo>
                    <a:pt x="794657" y="35767"/>
                    <a:pt x="758967" y="36916"/>
                    <a:pt x="746448" y="46653"/>
                  </a:cubicBezTo>
                  <a:cubicBezTo>
                    <a:pt x="728745" y="60422"/>
                    <a:pt x="724985" y="86777"/>
                    <a:pt x="709126" y="102636"/>
                  </a:cubicBezTo>
                  <a:cubicBezTo>
                    <a:pt x="693575" y="118187"/>
                    <a:pt x="674672" y="130990"/>
                    <a:pt x="662473" y="149289"/>
                  </a:cubicBezTo>
                  <a:cubicBezTo>
                    <a:pt x="656253" y="158620"/>
                    <a:pt x="651741" y="169352"/>
                    <a:pt x="643812" y="177281"/>
                  </a:cubicBezTo>
                  <a:cubicBezTo>
                    <a:pt x="635883" y="185210"/>
                    <a:pt x="624334" y="188644"/>
                    <a:pt x="615820" y="195942"/>
                  </a:cubicBezTo>
                  <a:cubicBezTo>
                    <a:pt x="602461" y="207392"/>
                    <a:pt x="578497" y="233265"/>
                    <a:pt x="578497" y="233265"/>
                  </a:cubicBezTo>
                  <a:cubicBezTo>
                    <a:pt x="562101" y="282457"/>
                    <a:pt x="580004" y="242655"/>
                    <a:pt x="541175" y="289249"/>
                  </a:cubicBezTo>
                  <a:cubicBezTo>
                    <a:pt x="514794" y="320906"/>
                    <a:pt x="527243" y="326528"/>
                    <a:pt x="485191" y="354563"/>
                  </a:cubicBezTo>
                  <a:cubicBezTo>
                    <a:pt x="475861" y="360783"/>
                    <a:pt x="465714" y="365926"/>
                    <a:pt x="457200" y="373224"/>
                  </a:cubicBezTo>
                  <a:cubicBezTo>
                    <a:pt x="400030" y="422227"/>
                    <a:pt x="437232" y="393517"/>
                    <a:pt x="401216" y="438538"/>
                  </a:cubicBezTo>
                  <a:cubicBezTo>
                    <a:pt x="386019" y="457534"/>
                    <a:pt x="375351" y="462003"/>
                    <a:pt x="354563" y="475861"/>
                  </a:cubicBezTo>
                  <a:cubicBezTo>
                    <a:pt x="348343" y="485192"/>
                    <a:pt x="342907" y="495096"/>
                    <a:pt x="335902" y="503853"/>
                  </a:cubicBezTo>
                  <a:cubicBezTo>
                    <a:pt x="320708" y="522845"/>
                    <a:pt x="310030" y="527321"/>
                    <a:pt x="289248" y="541175"/>
                  </a:cubicBezTo>
                  <a:cubicBezTo>
                    <a:pt x="236376" y="620484"/>
                    <a:pt x="323458" y="497635"/>
                    <a:pt x="214604" y="606489"/>
                  </a:cubicBezTo>
                  <a:lnTo>
                    <a:pt x="167951" y="653142"/>
                  </a:lnTo>
                  <a:cubicBezTo>
                    <a:pt x="161730" y="659363"/>
                    <a:pt x="156609" y="666924"/>
                    <a:pt x="149289" y="671804"/>
                  </a:cubicBezTo>
                  <a:lnTo>
                    <a:pt x="121297" y="690465"/>
                  </a:lnTo>
                  <a:cubicBezTo>
                    <a:pt x="97849" y="760813"/>
                    <a:pt x="129476" y="674110"/>
                    <a:pt x="93306" y="746449"/>
                  </a:cubicBezTo>
                  <a:cubicBezTo>
                    <a:pt x="69081" y="794898"/>
                    <a:pt x="101763" y="756651"/>
                    <a:pt x="65314" y="793102"/>
                  </a:cubicBezTo>
                  <a:cubicBezTo>
                    <a:pt x="43107" y="859724"/>
                    <a:pt x="57564" y="832718"/>
                    <a:pt x="27991" y="877077"/>
                  </a:cubicBezTo>
                  <a:lnTo>
                    <a:pt x="9330" y="933061"/>
                  </a:lnTo>
                  <a:lnTo>
                    <a:pt x="0" y="961053"/>
                  </a:lnTo>
                  <a:cubicBezTo>
                    <a:pt x="3110" y="976604"/>
                    <a:pt x="3762" y="992857"/>
                    <a:pt x="9330" y="1007706"/>
                  </a:cubicBezTo>
                  <a:cubicBezTo>
                    <a:pt x="20216" y="1036735"/>
                    <a:pt x="59092" y="1064725"/>
                    <a:pt x="83975" y="1073020"/>
                  </a:cubicBezTo>
                  <a:cubicBezTo>
                    <a:pt x="93306" y="1076130"/>
                    <a:pt x="103170" y="1077952"/>
                    <a:pt x="111967" y="1082351"/>
                  </a:cubicBezTo>
                  <a:cubicBezTo>
                    <a:pt x="184310" y="1118523"/>
                    <a:pt x="97599" y="1086893"/>
                    <a:pt x="167951" y="1110342"/>
                  </a:cubicBezTo>
                  <a:cubicBezTo>
                    <a:pt x="189722" y="1142999"/>
                    <a:pt x="195943" y="1160107"/>
                    <a:pt x="242595" y="1175657"/>
                  </a:cubicBezTo>
                  <a:lnTo>
                    <a:pt x="298579" y="1194318"/>
                  </a:lnTo>
                  <a:cubicBezTo>
                    <a:pt x="368939" y="1170864"/>
                    <a:pt x="284939" y="1205230"/>
                    <a:pt x="345232" y="1156996"/>
                  </a:cubicBezTo>
                  <a:cubicBezTo>
                    <a:pt x="352912" y="1150852"/>
                    <a:pt x="363893" y="1150775"/>
                    <a:pt x="373224" y="1147665"/>
                  </a:cubicBezTo>
                  <a:cubicBezTo>
                    <a:pt x="379444" y="1138334"/>
                    <a:pt x="383956" y="1127602"/>
                    <a:pt x="391885" y="1119673"/>
                  </a:cubicBezTo>
                  <a:cubicBezTo>
                    <a:pt x="399814" y="1111744"/>
                    <a:pt x="412872" y="1109769"/>
                    <a:pt x="419877" y="1101012"/>
                  </a:cubicBezTo>
                  <a:cubicBezTo>
                    <a:pt x="426021" y="1093332"/>
                    <a:pt x="424432" y="1081618"/>
                    <a:pt x="429208" y="1073020"/>
                  </a:cubicBezTo>
                  <a:cubicBezTo>
                    <a:pt x="440100" y="1053414"/>
                    <a:pt x="454089" y="1035697"/>
                    <a:pt x="466530" y="1017036"/>
                  </a:cubicBezTo>
                  <a:cubicBezTo>
                    <a:pt x="472750" y="1007705"/>
                    <a:pt x="475860" y="995264"/>
                    <a:pt x="485191" y="989044"/>
                  </a:cubicBezTo>
                  <a:lnTo>
                    <a:pt x="513183" y="970383"/>
                  </a:lnTo>
                  <a:cubicBezTo>
                    <a:pt x="554918" y="907780"/>
                    <a:pt x="505753" y="969115"/>
                    <a:pt x="559836" y="933061"/>
                  </a:cubicBezTo>
                  <a:cubicBezTo>
                    <a:pt x="588335" y="914062"/>
                    <a:pt x="586817" y="901667"/>
                    <a:pt x="606489" y="877077"/>
                  </a:cubicBezTo>
                  <a:cubicBezTo>
                    <a:pt x="626513" y="852048"/>
                    <a:pt x="626203" y="861306"/>
                    <a:pt x="653142" y="839755"/>
                  </a:cubicBezTo>
                  <a:cubicBezTo>
                    <a:pt x="660012" y="834259"/>
                    <a:pt x="664766" y="826371"/>
                    <a:pt x="671804" y="821093"/>
                  </a:cubicBezTo>
                  <a:cubicBezTo>
                    <a:pt x="689746" y="807636"/>
                    <a:pt x="709126" y="796212"/>
                    <a:pt x="727787" y="783771"/>
                  </a:cubicBezTo>
                  <a:lnTo>
                    <a:pt x="755779" y="765110"/>
                  </a:lnTo>
                  <a:cubicBezTo>
                    <a:pt x="764257" y="752393"/>
                    <a:pt x="778327" y="727322"/>
                    <a:pt x="793102" y="718457"/>
                  </a:cubicBezTo>
                  <a:cubicBezTo>
                    <a:pt x="801536" y="713397"/>
                    <a:pt x="811763" y="712236"/>
                    <a:pt x="821093" y="709126"/>
                  </a:cubicBezTo>
                  <a:cubicBezTo>
                    <a:pt x="824203" y="699795"/>
                    <a:pt x="825647" y="689732"/>
                    <a:pt x="830424" y="681134"/>
                  </a:cubicBezTo>
                  <a:cubicBezTo>
                    <a:pt x="856800" y="633657"/>
                    <a:pt x="858095" y="634802"/>
                    <a:pt x="886408" y="606489"/>
                  </a:cubicBezTo>
                  <a:cubicBezTo>
                    <a:pt x="902611" y="557879"/>
                    <a:pt x="885124" y="596431"/>
                    <a:pt x="914400" y="559836"/>
                  </a:cubicBezTo>
                  <a:cubicBezTo>
                    <a:pt x="949945" y="515404"/>
                    <a:pt x="913066" y="545174"/>
                    <a:pt x="961053" y="513183"/>
                  </a:cubicBezTo>
                  <a:cubicBezTo>
                    <a:pt x="979217" y="458688"/>
                    <a:pt x="956171" y="508734"/>
                    <a:pt x="998375" y="466530"/>
                  </a:cubicBezTo>
                  <a:cubicBezTo>
                    <a:pt x="1006304" y="458601"/>
                    <a:pt x="1009652" y="446977"/>
                    <a:pt x="1017036" y="438538"/>
                  </a:cubicBezTo>
                  <a:cubicBezTo>
                    <a:pt x="1031518" y="421987"/>
                    <a:pt x="1063689" y="391885"/>
                    <a:pt x="1063689" y="391885"/>
                  </a:cubicBezTo>
                  <a:lnTo>
                    <a:pt x="1082351" y="335902"/>
                  </a:lnTo>
                  <a:lnTo>
                    <a:pt x="1091681" y="307910"/>
                  </a:lnTo>
                  <a:lnTo>
                    <a:pt x="1063689" y="223934"/>
                  </a:lnTo>
                  <a:cubicBezTo>
                    <a:pt x="1060579" y="214603"/>
                    <a:pt x="1061314" y="202896"/>
                    <a:pt x="1054359" y="195942"/>
                  </a:cubicBezTo>
                  <a:cubicBezTo>
                    <a:pt x="1027767" y="169352"/>
                    <a:pt x="1043017" y="182161"/>
                    <a:pt x="1007706" y="158620"/>
                  </a:cubicBezTo>
                  <a:cubicBezTo>
                    <a:pt x="971764" y="104709"/>
                    <a:pt x="1009434" y="153437"/>
                    <a:pt x="961053" y="111967"/>
                  </a:cubicBezTo>
                  <a:cubicBezTo>
                    <a:pt x="904701" y="63665"/>
                    <a:pt x="947171" y="82457"/>
                    <a:pt x="895738" y="65314"/>
                  </a:cubicBezTo>
                  <a:cubicBezTo>
                    <a:pt x="886407" y="55983"/>
                    <a:pt x="877883" y="45770"/>
                    <a:pt x="867746" y="37322"/>
                  </a:cubicBezTo>
                  <a:cubicBezTo>
                    <a:pt x="797112" y="-21540"/>
                    <a:pt x="875395" y="54300"/>
                    <a:pt x="821093" y="0"/>
                  </a:cubicBezTo>
                  <a:cubicBezTo>
                    <a:pt x="799322" y="3110"/>
                    <a:pt x="777344" y="5017"/>
                    <a:pt x="755779" y="9330"/>
                  </a:cubicBezTo>
                  <a:cubicBezTo>
                    <a:pt x="746135" y="11259"/>
                    <a:pt x="731440" y="9529"/>
                    <a:pt x="727787" y="18661"/>
                  </a:cubicBezTo>
                  <a:cubicBezTo>
                    <a:pt x="723024" y="30567"/>
                    <a:pt x="726448" y="48870"/>
                    <a:pt x="737118" y="55983"/>
                  </a:cubicBezTo>
                  <a:cubicBezTo>
                    <a:pt x="744437" y="60863"/>
                    <a:pt x="791547" y="38877"/>
                    <a:pt x="793102" y="37322"/>
                  </a:cubicBezTo>
                  <a:close/>
                </a:path>
              </a:pathLst>
            </a:custGeom>
            <a:solidFill>
              <a:srgbClr val="FFCC00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>
                <a:rot lat="17784388" lon="21163556" rev="1405053"/>
              </a:camera>
              <a:lightRig rig="sunrise" dir="t"/>
            </a:scene3d>
            <a:sp3d extrusionH="38100" prstMaterial="softEdge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8">
              <a:extLst>
                <a:ext uri="{FF2B5EF4-FFF2-40B4-BE49-F238E27FC236}">
                  <a16:creationId xmlns:a16="http://schemas.microsoft.com/office/drawing/2014/main" id="{3B9C1963-CC18-4270-8D73-48738674419B}"/>
                </a:ext>
              </a:extLst>
            </p:cNvPr>
            <p:cNvSpPr/>
            <p:nvPr/>
          </p:nvSpPr>
          <p:spPr>
            <a:xfrm>
              <a:off x="1366965" y="593967"/>
              <a:ext cx="914766" cy="573820"/>
            </a:xfrm>
            <a:custGeom>
              <a:avLst/>
              <a:gdLst>
                <a:gd name="connsiteX0" fmla="*/ 86265 w 968280"/>
                <a:gd name="connsiteY0" fmla="*/ 19050 h 662567"/>
                <a:gd name="connsiteX1" fmla="*/ 74835 w 968280"/>
                <a:gd name="connsiteY1" fmla="*/ 28575 h 662567"/>
                <a:gd name="connsiteX2" fmla="*/ 72930 w 968280"/>
                <a:gd name="connsiteY2" fmla="*/ 34290 h 662567"/>
                <a:gd name="connsiteX3" fmla="*/ 67215 w 968280"/>
                <a:gd name="connsiteY3" fmla="*/ 36195 h 662567"/>
                <a:gd name="connsiteX4" fmla="*/ 61500 w 968280"/>
                <a:gd name="connsiteY4" fmla="*/ 40005 h 662567"/>
                <a:gd name="connsiteX5" fmla="*/ 50070 w 968280"/>
                <a:gd name="connsiteY5" fmla="*/ 43815 h 662567"/>
                <a:gd name="connsiteX6" fmla="*/ 38640 w 968280"/>
                <a:gd name="connsiteY6" fmla="*/ 51435 h 662567"/>
                <a:gd name="connsiteX7" fmla="*/ 36735 w 968280"/>
                <a:gd name="connsiteY7" fmla="*/ 57150 h 662567"/>
                <a:gd name="connsiteX8" fmla="*/ 25305 w 968280"/>
                <a:gd name="connsiteY8" fmla="*/ 64770 h 662567"/>
                <a:gd name="connsiteX9" fmla="*/ 17685 w 968280"/>
                <a:gd name="connsiteY9" fmla="*/ 81915 h 662567"/>
                <a:gd name="connsiteX10" fmla="*/ 15780 w 968280"/>
                <a:gd name="connsiteY10" fmla="*/ 87630 h 662567"/>
                <a:gd name="connsiteX11" fmla="*/ 11970 w 968280"/>
                <a:gd name="connsiteY11" fmla="*/ 133350 h 662567"/>
                <a:gd name="connsiteX12" fmla="*/ 10065 w 968280"/>
                <a:gd name="connsiteY12" fmla="*/ 140970 h 662567"/>
                <a:gd name="connsiteX13" fmla="*/ 6255 w 968280"/>
                <a:gd name="connsiteY13" fmla="*/ 146685 h 662567"/>
                <a:gd name="connsiteX14" fmla="*/ 8160 w 968280"/>
                <a:gd name="connsiteY14" fmla="*/ 167640 h 662567"/>
                <a:gd name="connsiteX15" fmla="*/ 10065 w 968280"/>
                <a:gd name="connsiteY15" fmla="*/ 173355 h 662567"/>
                <a:gd name="connsiteX16" fmla="*/ 8160 w 968280"/>
                <a:gd name="connsiteY16" fmla="*/ 205740 h 662567"/>
                <a:gd name="connsiteX17" fmla="*/ 4350 w 968280"/>
                <a:gd name="connsiteY17" fmla="*/ 308610 h 662567"/>
                <a:gd name="connsiteX18" fmla="*/ 2445 w 968280"/>
                <a:gd name="connsiteY18" fmla="*/ 314325 h 662567"/>
                <a:gd name="connsiteX19" fmla="*/ 540 w 968280"/>
                <a:gd name="connsiteY19" fmla="*/ 501015 h 662567"/>
                <a:gd name="connsiteX20" fmla="*/ 4350 w 968280"/>
                <a:gd name="connsiteY20" fmla="*/ 552450 h 662567"/>
                <a:gd name="connsiteX21" fmla="*/ 6255 w 968280"/>
                <a:gd name="connsiteY21" fmla="*/ 560070 h 662567"/>
                <a:gd name="connsiteX22" fmla="*/ 10065 w 968280"/>
                <a:gd name="connsiteY22" fmla="*/ 565785 h 662567"/>
                <a:gd name="connsiteX23" fmla="*/ 17685 w 968280"/>
                <a:gd name="connsiteY23" fmla="*/ 582930 h 662567"/>
                <a:gd name="connsiteX24" fmla="*/ 23400 w 968280"/>
                <a:gd name="connsiteY24" fmla="*/ 586740 h 662567"/>
                <a:gd name="connsiteX25" fmla="*/ 29115 w 968280"/>
                <a:gd name="connsiteY25" fmla="*/ 598170 h 662567"/>
                <a:gd name="connsiteX26" fmla="*/ 34830 w 968280"/>
                <a:gd name="connsiteY26" fmla="*/ 601980 h 662567"/>
                <a:gd name="connsiteX27" fmla="*/ 42450 w 968280"/>
                <a:gd name="connsiteY27" fmla="*/ 611505 h 662567"/>
                <a:gd name="connsiteX28" fmla="*/ 46260 w 968280"/>
                <a:gd name="connsiteY28" fmla="*/ 617220 h 662567"/>
                <a:gd name="connsiteX29" fmla="*/ 51975 w 968280"/>
                <a:gd name="connsiteY29" fmla="*/ 619125 h 662567"/>
                <a:gd name="connsiteX30" fmla="*/ 57690 w 968280"/>
                <a:gd name="connsiteY30" fmla="*/ 622935 h 662567"/>
                <a:gd name="connsiteX31" fmla="*/ 65310 w 968280"/>
                <a:gd name="connsiteY31" fmla="*/ 624840 h 662567"/>
                <a:gd name="connsiteX32" fmla="*/ 71025 w 968280"/>
                <a:gd name="connsiteY32" fmla="*/ 626745 h 662567"/>
                <a:gd name="connsiteX33" fmla="*/ 124365 w 968280"/>
                <a:gd name="connsiteY33" fmla="*/ 630555 h 662567"/>
                <a:gd name="connsiteX34" fmla="*/ 135795 w 968280"/>
                <a:gd name="connsiteY34" fmla="*/ 632460 h 662567"/>
                <a:gd name="connsiteX35" fmla="*/ 141510 w 968280"/>
                <a:gd name="connsiteY35" fmla="*/ 634365 h 662567"/>
                <a:gd name="connsiteX36" fmla="*/ 162465 w 968280"/>
                <a:gd name="connsiteY36" fmla="*/ 636270 h 662567"/>
                <a:gd name="connsiteX37" fmla="*/ 181515 w 968280"/>
                <a:gd name="connsiteY37" fmla="*/ 638175 h 662567"/>
                <a:gd name="connsiteX38" fmla="*/ 200565 w 968280"/>
                <a:gd name="connsiteY38" fmla="*/ 641985 h 662567"/>
                <a:gd name="connsiteX39" fmla="*/ 208185 w 968280"/>
                <a:gd name="connsiteY39" fmla="*/ 643890 h 662567"/>
                <a:gd name="connsiteX40" fmla="*/ 236760 w 968280"/>
                <a:gd name="connsiteY40" fmla="*/ 647700 h 662567"/>
                <a:gd name="connsiteX41" fmla="*/ 495840 w 968280"/>
                <a:gd name="connsiteY41" fmla="*/ 649605 h 662567"/>
                <a:gd name="connsiteX42" fmla="*/ 516795 w 968280"/>
                <a:gd name="connsiteY42" fmla="*/ 653415 h 662567"/>
                <a:gd name="connsiteX43" fmla="*/ 524415 w 968280"/>
                <a:gd name="connsiteY43" fmla="*/ 655320 h 662567"/>
                <a:gd name="connsiteX44" fmla="*/ 547275 w 968280"/>
                <a:gd name="connsiteY44" fmla="*/ 657225 h 662567"/>
                <a:gd name="connsiteX45" fmla="*/ 552990 w 968280"/>
                <a:gd name="connsiteY45" fmla="*/ 659130 h 662567"/>
                <a:gd name="connsiteX46" fmla="*/ 623475 w 968280"/>
                <a:gd name="connsiteY46" fmla="*/ 659130 h 662567"/>
                <a:gd name="connsiteX47" fmla="*/ 653955 w 968280"/>
                <a:gd name="connsiteY47" fmla="*/ 653415 h 662567"/>
                <a:gd name="connsiteX48" fmla="*/ 671100 w 968280"/>
                <a:gd name="connsiteY48" fmla="*/ 647700 h 662567"/>
                <a:gd name="connsiteX49" fmla="*/ 676815 w 968280"/>
                <a:gd name="connsiteY49" fmla="*/ 645795 h 662567"/>
                <a:gd name="connsiteX50" fmla="*/ 697770 w 968280"/>
                <a:gd name="connsiteY50" fmla="*/ 643890 h 662567"/>
                <a:gd name="connsiteX51" fmla="*/ 703485 w 968280"/>
                <a:gd name="connsiteY51" fmla="*/ 641985 h 662567"/>
                <a:gd name="connsiteX52" fmla="*/ 800640 w 968280"/>
                <a:gd name="connsiteY52" fmla="*/ 634365 h 662567"/>
                <a:gd name="connsiteX53" fmla="*/ 899700 w 968280"/>
                <a:gd name="connsiteY53" fmla="*/ 630555 h 662567"/>
                <a:gd name="connsiteX54" fmla="*/ 913035 w 968280"/>
                <a:gd name="connsiteY54" fmla="*/ 622935 h 662567"/>
                <a:gd name="connsiteX55" fmla="*/ 926370 w 968280"/>
                <a:gd name="connsiteY55" fmla="*/ 619125 h 662567"/>
                <a:gd name="connsiteX56" fmla="*/ 932085 w 968280"/>
                <a:gd name="connsiteY56" fmla="*/ 615315 h 662567"/>
                <a:gd name="connsiteX57" fmla="*/ 937800 w 968280"/>
                <a:gd name="connsiteY57" fmla="*/ 613410 h 662567"/>
                <a:gd name="connsiteX58" fmla="*/ 945420 w 968280"/>
                <a:gd name="connsiteY58" fmla="*/ 596265 h 662567"/>
                <a:gd name="connsiteX59" fmla="*/ 947325 w 968280"/>
                <a:gd name="connsiteY59" fmla="*/ 584835 h 662567"/>
                <a:gd name="connsiteX60" fmla="*/ 951135 w 968280"/>
                <a:gd name="connsiteY60" fmla="*/ 556260 h 662567"/>
                <a:gd name="connsiteX61" fmla="*/ 954945 w 968280"/>
                <a:gd name="connsiteY61" fmla="*/ 550545 h 662567"/>
                <a:gd name="connsiteX62" fmla="*/ 953040 w 968280"/>
                <a:gd name="connsiteY62" fmla="*/ 527685 h 662567"/>
                <a:gd name="connsiteX63" fmla="*/ 956850 w 968280"/>
                <a:gd name="connsiteY63" fmla="*/ 443865 h 662567"/>
                <a:gd name="connsiteX64" fmla="*/ 958755 w 968280"/>
                <a:gd name="connsiteY64" fmla="*/ 436245 h 662567"/>
                <a:gd name="connsiteX65" fmla="*/ 960660 w 968280"/>
                <a:gd name="connsiteY65" fmla="*/ 424815 h 662567"/>
                <a:gd name="connsiteX66" fmla="*/ 966375 w 968280"/>
                <a:gd name="connsiteY66" fmla="*/ 398145 h 662567"/>
                <a:gd name="connsiteX67" fmla="*/ 968280 w 968280"/>
                <a:gd name="connsiteY67" fmla="*/ 392430 h 662567"/>
                <a:gd name="connsiteX68" fmla="*/ 964470 w 968280"/>
                <a:gd name="connsiteY68" fmla="*/ 320040 h 662567"/>
                <a:gd name="connsiteX69" fmla="*/ 962565 w 968280"/>
                <a:gd name="connsiteY69" fmla="*/ 312420 h 662567"/>
                <a:gd name="connsiteX70" fmla="*/ 958755 w 968280"/>
                <a:gd name="connsiteY70" fmla="*/ 272415 h 662567"/>
                <a:gd name="connsiteX71" fmla="*/ 953040 w 968280"/>
                <a:gd name="connsiteY71" fmla="*/ 228600 h 662567"/>
                <a:gd name="connsiteX72" fmla="*/ 949230 w 968280"/>
                <a:gd name="connsiteY72" fmla="*/ 192405 h 662567"/>
                <a:gd name="connsiteX73" fmla="*/ 947325 w 968280"/>
                <a:gd name="connsiteY73" fmla="*/ 179070 h 662567"/>
                <a:gd name="connsiteX74" fmla="*/ 945420 w 968280"/>
                <a:gd name="connsiteY74" fmla="*/ 152400 h 662567"/>
                <a:gd name="connsiteX75" fmla="*/ 947325 w 968280"/>
                <a:gd name="connsiteY75" fmla="*/ 80010 h 662567"/>
                <a:gd name="connsiteX76" fmla="*/ 943515 w 968280"/>
                <a:gd name="connsiteY76" fmla="*/ 60960 h 662567"/>
                <a:gd name="connsiteX77" fmla="*/ 935895 w 968280"/>
                <a:gd name="connsiteY77" fmla="*/ 49530 h 662567"/>
                <a:gd name="connsiteX78" fmla="*/ 918750 w 968280"/>
                <a:gd name="connsiteY78" fmla="*/ 30480 h 662567"/>
                <a:gd name="connsiteX79" fmla="*/ 907320 w 968280"/>
                <a:gd name="connsiteY79" fmla="*/ 22860 h 662567"/>
                <a:gd name="connsiteX80" fmla="*/ 901605 w 968280"/>
                <a:gd name="connsiteY80" fmla="*/ 19050 h 662567"/>
                <a:gd name="connsiteX81" fmla="*/ 895890 w 968280"/>
                <a:gd name="connsiteY81" fmla="*/ 17145 h 662567"/>
                <a:gd name="connsiteX82" fmla="*/ 878745 w 968280"/>
                <a:gd name="connsiteY82" fmla="*/ 13335 h 662567"/>
                <a:gd name="connsiteX83" fmla="*/ 783495 w 968280"/>
                <a:gd name="connsiteY83" fmla="*/ 15240 h 662567"/>
                <a:gd name="connsiteX84" fmla="*/ 726345 w 968280"/>
                <a:gd name="connsiteY84" fmla="*/ 19050 h 662567"/>
                <a:gd name="connsiteX85" fmla="*/ 695865 w 968280"/>
                <a:gd name="connsiteY85" fmla="*/ 20955 h 662567"/>
                <a:gd name="connsiteX86" fmla="*/ 688245 w 968280"/>
                <a:gd name="connsiteY86" fmla="*/ 22860 h 662567"/>
                <a:gd name="connsiteX87" fmla="*/ 671100 w 968280"/>
                <a:gd name="connsiteY87" fmla="*/ 24765 h 662567"/>
                <a:gd name="connsiteX88" fmla="*/ 659670 w 968280"/>
                <a:gd name="connsiteY88" fmla="*/ 26670 h 662567"/>
                <a:gd name="connsiteX89" fmla="*/ 602520 w 968280"/>
                <a:gd name="connsiteY89" fmla="*/ 22860 h 662567"/>
                <a:gd name="connsiteX90" fmla="*/ 596805 w 968280"/>
                <a:gd name="connsiteY90" fmla="*/ 20955 h 662567"/>
                <a:gd name="connsiteX91" fmla="*/ 575850 w 968280"/>
                <a:gd name="connsiteY91" fmla="*/ 17145 h 662567"/>
                <a:gd name="connsiteX92" fmla="*/ 512985 w 968280"/>
                <a:gd name="connsiteY92" fmla="*/ 19050 h 662567"/>
                <a:gd name="connsiteX93" fmla="*/ 497745 w 968280"/>
                <a:gd name="connsiteY93" fmla="*/ 22860 h 662567"/>
                <a:gd name="connsiteX94" fmla="*/ 474885 w 968280"/>
                <a:gd name="connsiteY94" fmla="*/ 26670 h 662567"/>
                <a:gd name="connsiteX95" fmla="*/ 461550 w 968280"/>
                <a:gd name="connsiteY95" fmla="*/ 30480 h 662567"/>
                <a:gd name="connsiteX96" fmla="*/ 406305 w 968280"/>
                <a:gd name="connsiteY96" fmla="*/ 26670 h 662567"/>
                <a:gd name="connsiteX97" fmla="*/ 398685 w 968280"/>
                <a:gd name="connsiteY97" fmla="*/ 24765 h 662567"/>
                <a:gd name="connsiteX98" fmla="*/ 389160 w 968280"/>
                <a:gd name="connsiteY98" fmla="*/ 22860 h 662567"/>
                <a:gd name="connsiteX99" fmla="*/ 383445 w 968280"/>
                <a:gd name="connsiteY99" fmla="*/ 20955 h 662567"/>
                <a:gd name="connsiteX100" fmla="*/ 364395 w 968280"/>
                <a:gd name="connsiteY100" fmla="*/ 17145 h 662567"/>
                <a:gd name="connsiteX101" fmla="*/ 349155 w 968280"/>
                <a:gd name="connsiteY101" fmla="*/ 13335 h 662567"/>
                <a:gd name="connsiteX102" fmla="*/ 255810 w 968280"/>
                <a:gd name="connsiteY102" fmla="*/ 11430 h 662567"/>
                <a:gd name="connsiteX103" fmla="*/ 248190 w 968280"/>
                <a:gd name="connsiteY103" fmla="*/ 9525 h 662567"/>
                <a:gd name="connsiteX104" fmla="*/ 221520 w 968280"/>
                <a:gd name="connsiteY104" fmla="*/ 5715 h 662567"/>
                <a:gd name="connsiteX105" fmla="*/ 215805 w 968280"/>
                <a:gd name="connsiteY105" fmla="*/ 3810 h 662567"/>
                <a:gd name="connsiteX106" fmla="*/ 183420 w 968280"/>
                <a:gd name="connsiteY106" fmla="*/ 0 h 662567"/>
                <a:gd name="connsiteX107" fmla="*/ 156750 w 968280"/>
                <a:gd name="connsiteY107" fmla="*/ 1905 h 662567"/>
                <a:gd name="connsiteX108" fmla="*/ 130080 w 968280"/>
                <a:gd name="connsiteY108" fmla="*/ 5715 h 662567"/>
                <a:gd name="connsiteX109" fmla="*/ 111030 w 968280"/>
                <a:gd name="connsiteY109" fmla="*/ 7620 h 662567"/>
                <a:gd name="connsiteX110" fmla="*/ 86265 w 968280"/>
                <a:gd name="connsiteY110" fmla="*/ 11430 h 662567"/>
                <a:gd name="connsiteX111" fmla="*/ 72930 w 968280"/>
                <a:gd name="connsiteY111" fmla="*/ 13335 h 662567"/>
                <a:gd name="connsiteX112" fmla="*/ 65310 w 968280"/>
                <a:gd name="connsiteY112" fmla="*/ 20955 h 662567"/>
                <a:gd name="connsiteX113" fmla="*/ 86265 w 968280"/>
                <a:gd name="connsiteY113" fmla="*/ 19050 h 66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68280" h="662567">
                  <a:moveTo>
                    <a:pt x="86265" y="19050"/>
                  </a:moveTo>
                  <a:cubicBezTo>
                    <a:pt x="87852" y="20320"/>
                    <a:pt x="78101" y="24843"/>
                    <a:pt x="74835" y="28575"/>
                  </a:cubicBezTo>
                  <a:cubicBezTo>
                    <a:pt x="73513" y="30086"/>
                    <a:pt x="74350" y="32870"/>
                    <a:pt x="72930" y="34290"/>
                  </a:cubicBezTo>
                  <a:cubicBezTo>
                    <a:pt x="71510" y="35710"/>
                    <a:pt x="69011" y="35297"/>
                    <a:pt x="67215" y="36195"/>
                  </a:cubicBezTo>
                  <a:cubicBezTo>
                    <a:pt x="65167" y="37219"/>
                    <a:pt x="63592" y="39075"/>
                    <a:pt x="61500" y="40005"/>
                  </a:cubicBezTo>
                  <a:cubicBezTo>
                    <a:pt x="57830" y="41636"/>
                    <a:pt x="53412" y="41587"/>
                    <a:pt x="50070" y="43815"/>
                  </a:cubicBezTo>
                  <a:lnTo>
                    <a:pt x="38640" y="51435"/>
                  </a:lnTo>
                  <a:cubicBezTo>
                    <a:pt x="38005" y="53340"/>
                    <a:pt x="38155" y="55730"/>
                    <a:pt x="36735" y="57150"/>
                  </a:cubicBezTo>
                  <a:cubicBezTo>
                    <a:pt x="33497" y="60388"/>
                    <a:pt x="25305" y="64770"/>
                    <a:pt x="25305" y="64770"/>
                  </a:cubicBezTo>
                  <a:cubicBezTo>
                    <a:pt x="19267" y="73827"/>
                    <a:pt x="22219" y="68313"/>
                    <a:pt x="17685" y="81915"/>
                  </a:cubicBezTo>
                  <a:lnTo>
                    <a:pt x="15780" y="87630"/>
                  </a:lnTo>
                  <a:cubicBezTo>
                    <a:pt x="12616" y="154080"/>
                    <a:pt x="18272" y="111294"/>
                    <a:pt x="11970" y="133350"/>
                  </a:cubicBezTo>
                  <a:cubicBezTo>
                    <a:pt x="11251" y="135867"/>
                    <a:pt x="11096" y="138564"/>
                    <a:pt x="10065" y="140970"/>
                  </a:cubicBezTo>
                  <a:cubicBezTo>
                    <a:pt x="9163" y="143074"/>
                    <a:pt x="7525" y="144780"/>
                    <a:pt x="6255" y="146685"/>
                  </a:cubicBezTo>
                  <a:cubicBezTo>
                    <a:pt x="6890" y="153670"/>
                    <a:pt x="7168" y="160697"/>
                    <a:pt x="8160" y="167640"/>
                  </a:cubicBezTo>
                  <a:cubicBezTo>
                    <a:pt x="8444" y="169628"/>
                    <a:pt x="10065" y="171347"/>
                    <a:pt x="10065" y="173355"/>
                  </a:cubicBezTo>
                  <a:cubicBezTo>
                    <a:pt x="10065" y="184169"/>
                    <a:pt x="8795" y="194945"/>
                    <a:pt x="8160" y="205740"/>
                  </a:cubicBezTo>
                  <a:cubicBezTo>
                    <a:pt x="7899" y="218506"/>
                    <a:pt x="12180" y="277288"/>
                    <a:pt x="4350" y="308610"/>
                  </a:cubicBezTo>
                  <a:cubicBezTo>
                    <a:pt x="3863" y="310558"/>
                    <a:pt x="3080" y="312420"/>
                    <a:pt x="2445" y="314325"/>
                  </a:cubicBezTo>
                  <a:cubicBezTo>
                    <a:pt x="1810" y="376555"/>
                    <a:pt x="540" y="438782"/>
                    <a:pt x="540" y="501015"/>
                  </a:cubicBezTo>
                  <a:cubicBezTo>
                    <a:pt x="540" y="567336"/>
                    <a:pt x="-2117" y="529817"/>
                    <a:pt x="4350" y="552450"/>
                  </a:cubicBezTo>
                  <a:cubicBezTo>
                    <a:pt x="5069" y="554967"/>
                    <a:pt x="5224" y="557664"/>
                    <a:pt x="6255" y="560070"/>
                  </a:cubicBezTo>
                  <a:cubicBezTo>
                    <a:pt x="7157" y="562174"/>
                    <a:pt x="9135" y="563693"/>
                    <a:pt x="10065" y="565785"/>
                  </a:cubicBezTo>
                  <a:cubicBezTo>
                    <a:pt x="13083" y="572576"/>
                    <a:pt x="12511" y="577756"/>
                    <a:pt x="17685" y="582930"/>
                  </a:cubicBezTo>
                  <a:cubicBezTo>
                    <a:pt x="19304" y="584549"/>
                    <a:pt x="21495" y="585470"/>
                    <a:pt x="23400" y="586740"/>
                  </a:cubicBezTo>
                  <a:cubicBezTo>
                    <a:pt x="24949" y="591388"/>
                    <a:pt x="25422" y="594477"/>
                    <a:pt x="29115" y="598170"/>
                  </a:cubicBezTo>
                  <a:cubicBezTo>
                    <a:pt x="30734" y="599789"/>
                    <a:pt x="32925" y="600710"/>
                    <a:pt x="34830" y="601980"/>
                  </a:cubicBezTo>
                  <a:cubicBezTo>
                    <a:pt x="38539" y="613106"/>
                    <a:pt x="33833" y="602888"/>
                    <a:pt x="42450" y="611505"/>
                  </a:cubicBezTo>
                  <a:cubicBezTo>
                    <a:pt x="44069" y="613124"/>
                    <a:pt x="44472" y="615790"/>
                    <a:pt x="46260" y="617220"/>
                  </a:cubicBezTo>
                  <a:cubicBezTo>
                    <a:pt x="47828" y="618474"/>
                    <a:pt x="50179" y="618227"/>
                    <a:pt x="51975" y="619125"/>
                  </a:cubicBezTo>
                  <a:cubicBezTo>
                    <a:pt x="54023" y="620149"/>
                    <a:pt x="55586" y="622033"/>
                    <a:pt x="57690" y="622935"/>
                  </a:cubicBezTo>
                  <a:cubicBezTo>
                    <a:pt x="60096" y="623966"/>
                    <a:pt x="62793" y="624121"/>
                    <a:pt x="65310" y="624840"/>
                  </a:cubicBezTo>
                  <a:cubicBezTo>
                    <a:pt x="67241" y="625392"/>
                    <a:pt x="69065" y="626309"/>
                    <a:pt x="71025" y="626745"/>
                  </a:cubicBezTo>
                  <a:cubicBezTo>
                    <a:pt x="88322" y="630589"/>
                    <a:pt x="107298" y="629779"/>
                    <a:pt x="124365" y="630555"/>
                  </a:cubicBezTo>
                  <a:cubicBezTo>
                    <a:pt x="128175" y="631190"/>
                    <a:pt x="132024" y="631622"/>
                    <a:pt x="135795" y="632460"/>
                  </a:cubicBezTo>
                  <a:cubicBezTo>
                    <a:pt x="137755" y="632896"/>
                    <a:pt x="139522" y="634081"/>
                    <a:pt x="141510" y="634365"/>
                  </a:cubicBezTo>
                  <a:cubicBezTo>
                    <a:pt x="148453" y="635357"/>
                    <a:pt x="155483" y="635605"/>
                    <a:pt x="162465" y="636270"/>
                  </a:cubicBezTo>
                  <a:lnTo>
                    <a:pt x="181515" y="638175"/>
                  </a:lnTo>
                  <a:cubicBezTo>
                    <a:pt x="193252" y="642087"/>
                    <a:pt x="181302" y="638483"/>
                    <a:pt x="200565" y="641985"/>
                  </a:cubicBezTo>
                  <a:cubicBezTo>
                    <a:pt x="203141" y="642453"/>
                    <a:pt x="205629" y="643322"/>
                    <a:pt x="208185" y="643890"/>
                  </a:cubicBezTo>
                  <a:cubicBezTo>
                    <a:pt x="217609" y="645984"/>
                    <a:pt x="227021" y="647567"/>
                    <a:pt x="236760" y="647700"/>
                  </a:cubicBezTo>
                  <a:lnTo>
                    <a:pt x="495840" y="649605"/>
                  </a:lnTo>
                  <a:cubicBezTo>
                    <a:pt x="513123" y="653926"/>
                    <a:pt x="491767" y="648864"/>
                    <a:pt x="516795" y="653415"/>
                  </a:cubicBezTo>
                  <a:cubicBezTo>
                    <a:pt x="519371" y="653883"/>
                    <a:pt x="521817" y="654995"/>
                    <a:pt x="524415" y="655320"/>
                  </a:cubicBezTo>
                  <a:cubicBezTo>
                    <a:pt x="532002" y="656268"/>
                    <a:pt x="539655" y="656590"/>
                    <a:pt x="547275" y="657225"/>
                  </a:cubicBezTo>
                  <a:cubicBezTo>
                    <a:pt x="549180" y="657860"/>
                    <a:pt x="551059" y="658578"/>
                    <a:pt x="552990" y="659130"/>
                  </a:cubicBezTo>
                  <a:cubicBezTo>
                    <a:pt x="577789" y="666215"/>
                    <a:pt x="583294" y="660348"/>
                    <a:pt x="623475" y="659130"/>
                  </a:cubicBezTo>
                  <a:cubicBezTo>
                    <a:pt x="636009" y="657563"/>
                    <a:pt x="641831" y="657456"/>
                    <a:pt x="653955" y="653415"/>
                  </a:cubicBezTo>
                  <a:lnTo>
                    <a:pt x="671100" y="647700"/>
                  </a:lnTo>
                  <a:cubicBezTo>
                    <a:pt x="673005" y="647065"/>
                    <a:pt x="674815" y="645977"/>
                    <a:pt x="676815" y="645795"/>
                  </a:cubicBezTo>
                  <a:lnTo>
                    <a:pt x="697770" y="643890"/>
                  </a:lnTo>
                  <a:cubicBezTo>
                    <a:pt x="699675" y="643255"/>
                    <a:pt x="701516" y="642379"/>
                    <a:pt x="703485" y="641985"/>
                  </a:cubicBezTo>
                  <a:cubicBezTo>
                    <a:pt x="738590" y="634964"/>
                    <a:pt x="757841" y="635792"/>
                    <a:pt x="800640" y="634365"/>
                  </a:cubicBezTo>
                  <a:cubicBezTo>
                    <a:pt x="871767" y="631994"/>
                    <a:pt x="838749" y="633325"/>
                    <a:pt x="899700" y="630555"/>
                  </a:cubicBezTo>
                  <a:cubicBezTo>
                    <a:pt x="905440" y="626729"/>
                    <a:pt x="906268" y="625835"/>
                    <a:pt x="913035" y="622935"/>
                  </a:cubicBezTo>
                  <a:cubicBezTo>
                    <a:pt x="916861" y="621295"/>
                    <a:pt x="922503" y="620092"/>
                    <a:pt x="926370" y="619125"/>
                  </a:cubicBezTo>
                  <a:cubicBezTo>
                    <a:pt x="928275" y="617855"/>
                    <a:pt x="930037" y="616339"/>
                    <a:pt x="932085" y="615315"/>
                  </a:cubicBezTo>
                  <a:cubicBezTo>
                    <a:pt x="933881" y="614417"/>
                    <a:pt x="936232" y="614664"/>
                    <a:pt x="937800" y="613410"/>
                  </a:cubicBezTo>
                  <a:cubicBezTo>
                    <a:pt x="941534" y="610423"/>
                    <a:pt x="944927" y="599220"/>
                    <a:pt x="945420" y="596265"/>
                  </a:cubicBezTo>
                  <a:cubicBezTo>
                    <a:pt x="946055" y="592455"/>
                    <a:pt x="946898" y="588674"/>
                    <a:pt x="947325" y="584835"/>
                  </a:cubicBezTo>
                  <a:cubicBezTo>
                    <a:pt x="947933" y="579363"/>
                    <a:pt x="947196" y="564137"/>
                    <a:pt x="951135" y="556260"/>
                  </a:cubicBezTo>
                  <a:cubicBezTo>
                    <a:pt x="952159" y="554212"/>
                    <a:pt x="953675" y="552450"/>
                    <a:pt x="954945" y="550545"/>
                  </a:cubicBezTo>
                  <a:cubicBezTo>
                    <a:pt x="954310" y="542925"/>
                    <a:pt x="953040" y="535331"/>
                    <a:pt x="953040" y="527685"/>
                  </a:cubicBezTo>
                  <a:cubicBezTo>
                    <a:pt x="953040" y="513476"/>
                    <a:pt x="953755" y="467075"/>
                    <a:pt x="956850" y="443865"/>
                  </a:cubicBezTo>
                  <a:cubicBezTo>
                    <a:pt x="957196" y="441270"/>
                    <a:pt x="958242" y="438812"/>
                    <a:pt x="958755" y="436245"/>
                  </a:cubicBezTo>
                  <a:cubicBezTo>
                    <a:pt x="959513" y="432457"/>
                    <a:pt x="959948" y="428611"/>
                    <a:pt x="960660" y="424815"/>
                  </a:cubicBezTo>
                  <a:cubicBezTo>
                    <a:pt x="961853" y="418453"/>
                    <a:pt x="964165" y="405880"/>
                    <a:pt x="966375" y="398145"/>
                  </a:cubicBezTo>
                  <a:cubicBezTo>
                    <a:pt x="966927" y="396214"/>
                    <a:pt x="967645" y="394335"/>
                    <a:pt x="968280" y="392430"/>
                  </a:cubicBezTo>
                  <a:cubicBezTo>
                    <a:pt x="967440" y="366403"/>
                    <a:pt x="968884" y="344319"/>
                    <a:pt x="964470" y="320040"/>
                  </a:cubicBezTo>
                  <a:cubicBezTo>
                    <a:pt x="964002" y="317464"/>
                    <a:pt x="963200" y="314960"/>
                    <a:pt x="962565" y="312420"/>
                  </a:cubicBezTo>
                  <a:cubicBezTo>
                    <a:pt x="959725" y="278346"/>
                    <a:pt x="961848" y="301284"/>
                    <a:pt x="958755" y="272415"/>
                  </a:cubicBezTo>
                  <a:cubicBezTo>
                    <a:pt x="954543" y="233106"/>
                    <a:pt x="957915" y="248100"/>
                    <a:pt x="953040" y="228600"/>
                  </a:cubicBezTo>
                  <a:cubicBezTo>
                    <a:pt x="951770" y="216535"/>
                    <a:pt x="950946" y="204415"/>
                    <a:pt x="949230" y="192405"/>
                  </a:cubicBezTo>
                  <a:cubicBezTo>
                    <a:pt x="948595" y="187960"/>
                    <a:pt x="947751" y="183540"/>
                    <a:pt x="947325" y="179070"/>
                  </a:cubicBezTo>
                  <a:cubicBezTo>
                    <a:pt x="946480" y="170197"/>
                    <a:pt x="946055" y="161290"/>
                    <a:pt x="945420" y="152400"/>
                  </a:cubicBezTo>
                  <a:cubicBezTo>
                    <a:pt x="946055" y="128270"/>
                    <a:pt x="947325" y="104148"/>
                    <a:pt x="947325" y="80010"/>
                  </a:cubicBezTo>
                  <a:cubicBezTo>
                    <a:pt x="947325" y="77549"/>
                    <a:pt x="945861" y="65183"/>
                    <a:pt x="943515" y="60960"/>
                  </a:cubicBezTo>
                  <a:cubicBezTo>
                    <a:pt x="941291" y="56957"/>
                    <a:pt x="938435" y="53340"/>
                    <a:pt x="935895" y="49530"/>
                  </a:cubicBezTo>
                  <a:cubicBezTo>
                    <a:pt x="930777" y="41852"/>
                    <a:pt x="927722" y="36462"/>
                    <a:pt x="918750" y="30480"/>
                  </a:cubicBezTo>
                  <a:lnTo>
                    <a:pt x="907320" y="22860"/>
                  </a:lnTo>
                  <a:cubicBezTo>
                    <a:pt x="905415" y="21590"/>
                    <a:pt x="903777" y="19774"/>
                    <a:pt x="901605" y="19050"/>
                  </a:cubicBezTo>
                  <a:cubicBezTo>
                    <a:pt x="899700" y="18415"/>
                    <a:pt x="897850" y="17581"/>
                    <a:pt x="895890" y="17145"/>
                  </a:cubicBezTo>
                  <a:cubicBezTo>
                    <a:pt x="875774" y="12675"/>
                    <a:pt x="891610" y="17623"/>
                    <a:pt x="878745" y="13335"/>
                  </a:cubicBezTo>
                  <a:lnTo>
                    <a:pt x="783495" y="15240"/>
                  </a:lnTo>
                  <a:cubicBezTo>
                    <a:pt x="741735" y="16450"/>
                    <a:pt x="758497" y="16668"/>
                    <a:pt x="726345" y="19050"/>
                  </a:cubicBezTo>
                  <a:cubicBezTo>
                    <a:pt x="716193" y="19802"/>
                    <a:pt x="706025" y="20320"/>
                    <a:pt x="695865" y="20955"/>
                  </a:cubicBezTo>
                  <a:cubicBezTo>
                    <a:pt x="693325" y="21590"/>
                    <a:pt x="690833" y="22462"/>
                    <a:pt x="688245" y="22860"/>
                  </a:cubicBezTo>
                  <a:cubicBezTo>
                    <a:pt x="682562" y="23734"/>
                    <a:pt x="676800" y="24005"/>
                    <a:pt x="671100" y="24765"/>
                  </a:cubicBezTo>
                  <a:cubicBezTo>
                    <a:pt x="667271" y="25275"/>
                    <a:pt x="663480" y="26035"/>
                    <a:pt x="659670" y="26670"/>
                  </a:cubicBezTo>
                  <a:cubicBezTo>
                    <a:pt x="647951" y="26084"/>
                    <a:pt x="617784" y="25208"/>
                    <a:pt x="602520" y="22860"/>
                  </a:cubicBezTo>
                  <a:cubicBezTo>
                    <a:pt x="600535" y="22555"/>
                    <a:pt x="598774" y="21349"/>
                    <a:pt x="596805" y="20955"/>
                  </a:cubicBezTo>
                  <a:cubicBezTo>
                    <a:pt x="562676" y="14129"/>
                    <a:pt x="598440" y="22792"/>
                    <a:pt x="575850" y="17145"/>
                  </a:cubicBezTo>
                  <a:cubicBezTo>
                    <a:pt x="554895" y="17780"/>
                    <a:pt x="533894" y="17520"/>
                    <a:pt x="512985" y="19050"/>
                  </a:cubicBezTo>
                  <a:cubicBezTo>
                    <a:pt x="507763" y="19432"/>
                    <a:pt x="502910" y="21999"/>
                    <a:pt x="497745" y="22860"/>
                  </a:cubicBezTo>
                  <a:cubicBezTo>
                    <a:pt x="490125" y="24130"/>
                    <a:pt x="482214" y="24227"/>
                    <a:pt x="474885" y="26670"/>
                  </a:cubicBezTo>
                  <a:cubicBezTo>
                    <a:pt x="466686" y="29403"/>
                    <a:pt x="471118" y="28088"/>
                    <a:pt x="461550" y="30480"/>
                  </a:cubicBezTo>
                  <a:cubicBezTo>
                    <a:pt x="426790" y="29032"/>
                    <a:pt x="427774" y="31441"/>
                    <a:pt x="406305" y="26670"/>
                  </a:cubicBezTo>
                  <a:cubicBezTo>
                    <a:pt x="403749" y="26102"/>
                    <a:pt x="401241" y="25333"/>
                    <a:pt x="398685" y="24765"/>
                  </a:cubicBezTo>
                  <a:cubicBezTo>
                    <a:pt x="395524" y="24063"/>
                    <a:pt x="392301" y="23645"/>
                    <a:pt x="389160" y="22860"/>
                  </a:cubicBezTo>
                  <a:cubicBezTo>
                    <a:pt x="387212" y="22373"/>
                    <a:pt x="385402" y="21407"/>
                    <a:pt x="383445" y="20955"/>
                  </a:cubicBezTo>
                  <a:cubicBezTo>
                    <a:pt x="377135" y="19499"/>
                    <a:pt x="370538" y="19193"/>
                    <a:pt x="364395" y="17145"/>
                  </a:cubicBezTo>
                  <a:cubicBezTo>
                    <a:pt x="359529" y="15523"/>
                    <a:pt x="354327" y="13527"/>
                    <a:pt x="349155" y="13335"/>
                  </a:cubicBezTo>
                  <a:cubicBezTo>
                    <a:pt x="318055" y="12183"/>
                    <a:pt x="286925" y="12065"/>
                    <a:pt x="255810" y="11430"/>
                  </a:cubicBezTo>
                  <a:cubicBezTo>
                    <a:pt x="253270" y="10795"/>
                    <a:pt x="250773" y="9955"/>
                    <a:pt x="248190" y="9525"/>
                  </a:cubicBezTo>
                  <a:cubicBezTo>
                    <a:pt x="239332" y="8049"/>
                    <a:pt x="221520" y="5715"/>
                    <a:pt x="221520" y="5715"/>
                  </a:cubicBezTo>
                  <a:cubicBezTo>
                    <a:pt x="219615" y="5080"/>
                    <a:pt x="217781" y="4169"/>
                    <a:pt x="215805" y="3810"/>
                  </a:cubicBezTo>
                  <a:cubicBezTo>
                    <a:pt x="211691" y="3062"/>
                    <a:pt x="186748" y="370"/>
                    <a:pt x="183420" y="0"/>
                  </a:cubicBezTo>
                  <a:lnTo>
                    <a:pt x="156750" y="1905"/>
                  </a:lnTo>
                  <a:cubicBezTo>
                    <a:pt x="130053" y="4332"/>
                    <a:pt x="152312" y="2936"/>
                    <a:pt x="130080" y="5715"/>
                  </a:cubicBezTo>
                  <a:cubicBezTo>
                    <a:pt x="123748" y="6507"/>
                    <a:pt x="117380" y="6985"/>
                    <a:pt x="111030" y="7620"/>
                  </a:cubicBezTo>
                  <a:cubicBezTo>
                    <a:pt x="98719" y="11724"/>
                    <a:pt x="109035" y="8751"/>
                    <a:pt x="86265" y="11430"/>
                  </a:cubicBezTo>
                  <a:cubicBezTo>
                    <a:pt x="81806" y="11955"/>
                    <a:pt x="77375" y="12700"/>
                    <a:pt x="72930" y="13335"/>
                  </a:cubicBezTo>
                  <a:cubicBezTo>
                    <a:pt x="60461" y="17491"/>
                    <a:pt x="72699" y="11719"/>
                    <a:pt x="65310" y="20955"/>
                  </a:cubicBezTo>
                  <a:cubicBezTo>
                    <a:pt x="63777" y="22871"/>
                    <a:pt x="84678" y="17780"/>
                    <a:pt x="86265" y="19050"/>
                  </a:cubicBezTo>
                  <a:close/>
                </a:path>
              </a:pathLst>
            </a:custGeom>
            <a:solidFill>
              <a:srgbClr val="FFCC00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>
                <a:rot lat="18573234" lon="3343559" rev="18600000"/>
              </a:camera>
              <a:lightRig rig="sunrise" dir="t"/>
            </a:scene3d>
            <a:sp3d extrusionH="38100" prstMaterial="softEdge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文本框 257">
              <a:extLst>
                <a:ext uri="{FF2B5EF4-FFF2-40B4-BE49-F238E27FC236}">
                  <a16:creationId xmlns:a16="http://schemas.microsoft.com/office/drawing/2014/main" id="{B68E8327-11F3-4649-8103-B84144AF73A2}"/>
                </a:ext>
              </a:extLst>
            </p:cNvPr>
            <p:cNvSpPr txBox="1"/>
            <p:nvPr/>
          </p:nvSpPr>
          <p:spPr>
            <a:xfrm>
              <a:off x="2357274" y="1320823"/>
              <a:ext cx="478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</a:t>
              </a:r>
            </a:p>
          </p:txBody>
        </p:sp>
        <p:sp>
          <p:nvSpPr>
            <p:cNvPr id="78" name="文本框 235">
              <a:extLst>
                <a:ext uri="{FF2B5EF4-FFF2-40B4-BE49-F238E27FC236}">
                  <a16:creationId xmlns:a16="http://schemas.microsoft.com/office/drawing/2014/main" id="{20BB712F-3A0C-46F1-9ABB-0BC96BB75C09}"/>
                </a:ext>
              </a:extLst>
            </p:cNvPr>
            <p:cNvSpPr txBox="1"/>
            <p:nvPr/>
          </p:nvSpPr>
          <p:spPr>
            <a:xfrm>
              <a:off x="39251" y="1234420"/>
              <a:ext cx="478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</a:t>
              </a:r>
            </a:p>
          </p:txBody>
        </p:sp>
        <p:sp>
          <p:nvSpPr>
            <p:cNvPr id="79" name="文本框 235">
              <a:extLst>
                <a:ext uri="{FF2B5EF4-FFF2-40B4-BE49-F238E27FC236}">
                  <a16:creationId xmlns:a16="http://schemas.microsoft.com/office/drawing/2014/main" id="{D2C6D5DA-BDE9-4E39-B98A-CBC527B7049B}"/>
                </a:ext>
              </a:extLst>
            </p:cNvPr>
            <p:cNvSpPr txBox="1"/>
            <p:nvPr/>
          </p:nvSpPr>
          <p:spPr>
            <a:xfrm>
              <a:off x="1616812" y="660923"/>
              <a:ext cx="478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</a:t>
              </a:r>
            </a:p>
          </p:txBody>
        </p:sp>
      </p:grpSp>
      <p:grpSp>
        <p:nvGrpSpPr>
          <p:cNvPr id="114" name="Group 46">
            <a:extLst>
              <a:ext uri="{FF2B5EF4-FFF2-40B4-BE49-F238E27FC236}">
                <a16:creationId xmlns:a16="http://schemas.microsoft.com/office/drawing/2014/main" id="{59F74191-020F-445C-91DC-BC1A1562DAB4}"/>
              </a:ext>
            </a:extLst>
          </p:cNvPr>
          <p:cNvGrpSpPr/>
          <p:nvPr/>
        </p:nvGrpSpPr>
        <p:grpSpPr>
          <a:xfrm>
            <a:off x="742262" y="3366846"/>
            <a:ext cx="3448991" cy="3379012"/>
            <a:chOff x="1042927" y="3101369"/>
            <a:chExt cx="3200400" cy="3135465"/>
          </a:xfrm>
        </p:grpSpPr>
        <p:grpSp>
          <p:nvGrpSpPr>
            <p:cNvPr id="115" name="组合 1">
              <a:extLst>
                <a:ext uri="{FF2B5EF4-FFF2-40B4-BE49-F238E27FC236}">
                  <a16:creationId xmlns:a16="http://schemas.microsoft.com/office/drawing/2014/main" id="{521DEDC0-BDBE-4EA2-9BFD-A56E3CDD20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927" y="3101369"/>
              <a:ext cx="3200400" cy="3135465"/>
              <a:chOff x="4221480" y="1752600"/>
              <a:chExt cx="4122239" cy="4038600"/>
            </a:xfrm>
          </p:grpSpPr>
          <p:pic>
            <p:nvPicPr>
              <p:cNvPr id="117" name="图片 2">
                <a:extLst>
                  <a:ext uri="{FF2B5EF4-FFF2-40B4-BE49-F238E27FC236}">
                    <a16:creationId xmlns:a16="http://schemas.microsoft.com/office/drawing/2014/main" id="{28815D4E-FD03-45BC-85E0-6E7EF0180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00" t="17778" r="30000" b="23333"/>
              <a:stretch/>
            </p:blipFill>
            <p:spPr>
              <a:xfrm>
                <a:off x="4228919" y="1752600"/>
                <a:ext cx="4114800" cy="4038600"/>
              </a:xfrm>
              <a:prstGeom prst="rect">
                <a:avLst/>
              </a:prstGeom>
            </p:spPr>
          </p:pic>
          <p:sp>
            <p:nvSpPr>
              <p:cNvPr id="118" name="任意多边形 3">
                <a:extLst>
                  <a:ext uri="{FF2B5EF4-FFF2-40B4-BE49-F238E27FC236}">
                    <a16:creationId xmlns:a16="http://schemas.microsoft.com/office/drawing/2014/main" id="{DB3459A9-2900-4AD0-8E28-C5CE4C4B7110}"/>
                  </a:ext>
                </a:extLst>
              </p:cNvPr>
              <p:cNvSpPr/>
              <p:nvPr/>
            </p:nvSpPr>
            <p:spPr>
              <a:xfrm>
                <a:off x="4230624" y="3462528"/>
                <a:ext cx="1737360" cy="2231136"/>
              </a:xfrm>
              <a:custGeom>
                <a:avLst/>
                <a:gdLst>
                  <a:gd name="connsiteX0" fmla="*/ 0 w 1737360"/>
                  <a:gd name="connsiteY0" fmla="*/ 1944624 h 2231136"/>
                  <a:gd name="connsiteX1" fmla="*/ 237744 w 1737360"/>
                  <a:gd name="connsiteY1" fmla="*/ 2054352 h 2231136"/>
                  <a:gd name="connsiteX2" fmla="*/ 262128 w 1737360"/>
                  <a:gd name="connsiteY2" fmla="*/ 2212848 h 2231136"/>
                  <a:gd name="connsiteX3" fmla="*/ 365760 w 1737360"/>
                  <a:gd name="connsiteY3" fmla="*/ 2188464 h 2231136"/>
                  <a:gd name="connsiteX4" fmla="*/ 445008 w 1737360"/>
                  <a:gd name="connsiteY4" fmla="*/ 2231136 h 2231136"/>
                  <a:gd name="connsiteX5" fmla="*/ 597408 w 1737360"/>
                  <a:gd name="connsiteY5" fmla="*/ 2042160 h 2231136"/>
                  <a:gd name="connsiteX6" fmla="*/ 688848 w 1737360"/>
                  <a:gd name="connsiteY6" fmla="*/ 2029968 h 2231136"/>
                  <a:gd name="connsiteX7" fmla="*/ 780288 w 1737360"/>
                  <a:gd name="connsiteY7" fmla="*/ 1944624 h 2231136"/>
                  <a:gd name="connsiteX8" fmla="*/ 822960 w 1737360"/>
                  <a:gd name="connsiteY8" fmla="*/ 1920240 h 2231136"/>
                  <a:gd name="connsiteX9" fmla="*/ 932688 w 1737360"/>
                  <a:gd name="connsiteY9" fmla="*/ 1834896 h 2231136"/>
                  <a:gd name="connsiteX10" fmla="*/ 1115568 w 1737360"/>
                  <a:gd name="connsiteY10" fmla="*/ 1676400 h 2231136"/>
                  <a:gd name="connsiteX11" fmla="*/ 1133856 w 1737360"/>
                  <a:gd name="connsiteY11" fmla="*/ 1658112 h 2231136"/>
                  <a:gd name="connsiteX12" fmla="*/ 1200912 w 1737360"/>
                  <a:gd name="connsiteY12" fmla="*/ 1676400 h 2231136"/>
                  <a:gd name="connsiteX13" fmla="*/ 1237488 w 1737360"/>
                  <a:gd name="connsiteY13" fmla="*/ 1530096 h 2231136"/>
                  <a:gd name="connsiteX14" fmla="*/ 1383792 w 1737360"/>
                  <a:gd name="connsiteY14" fmla="*/ 1091184 h 2231136"/>
                  <a:gd name="connsiteX15" fmla="*/ 1737360 w 1737360"/>
                  <a:gd name="connsiteY15" fmla="*/ 36576 h 2231136"/>
                  <a:gd name="connsiteX16" fmla="*/ 1737360 w 1737360"/>
                  <a:gd name="connsiteY16" fmla="*/ 0 h 2231136"/>
                  <a:gd name="connsiteX17" fmla="*/ 1652016 w 1737360"/>
                  <a:gd name="connsiteY17" fmla="*/ 54864 h 2231136"/>
                  <a:gd name="connsiteX18" fmla="*/ 1298448 w 1737360"/>
                  <a:gd name="connsiteY18" fmla="*/ 420624 h 2231136"/>
                  <a:gd name="connsiteX19" fmla="*/ 859536 w 1737360"/>
                  <a:gd name="connsiteY19" fmla="*/ 1188720 h 2231136"/>
                  <a:gd name="connsiteX20" fmla="*/ 152400 w 1737360"/>
                  <a:gd name="connsiteY20" fmla="*/ 1798320 h 2231136"/>
                  <a:gd name="connsiteX21" fmla="*/ 85344 w 1737360"/>
                  <a:gd name="connsiteY21" fmla="*/ 1822704 h 2231136"/>
                  <a:gd name="connsiteX22" fmla="*/ 0 w 1737360"/>
                  <a:gd name="connsiteY22" fmla="*/ 1944624 h 223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7360" h="2231136">
                    <a:moveTo>
                      <a:pt x="0" y="1944624"/>
                    </a:moveTo>
                    <a:lnTo>
                      <a:pt x="237744" y="2054352"/>
                    </a:lnTo>
                    <a:lnTo>
                      <a:pt x="262128" y="2212848"/>
                    </a:lnTo>
                    <a:lnTo>
                      <a:pt x="365760" y="2188464"/>
                    </a:lnTo>
                    <a:lnTo>
                      <a:pt x="445008" y="2231136"/>
                    </a:lnTo>
                    <a:lnTo>
                      <a:pt x="597408" y="2042160"/>
                    </a:lnTo>
                    <a:lnTo>
                      <a:pt x="688848" y="2029968"/>
                    </a:lnTo>
                    <a:lnTo>
                      <a:pt x="780288" y="1944624"/>
                    </a:lnTo>
                    <a:lnTo>
                      <a:pt x="822960" y="1920240"/>
                    </a:lnTo>
                    <a:lnTo>
                      <a:pt x="932688" y="1834896"/>
                    </a:lnTo>
                    <a:lnTo>
                      <a:pt x="1115568" y="1676400"/>
                    </a:lnTo>
                    <a:lnTo>
                      <a:pt x="1133856" y="1658112"/>
                    </a:lnTo>
                    <a:lnTo>
                      <a:pt x="1200912" y="1676400"/>
                    </a:lnTo>
                    <a:lnTo>
                      <a:pt x="1237488" y="1530096"/>
                    </a:lnTo>
                    <a:lnTo>
                      <a:pt x="1383792" y="1091184"/>
                    </a:lnTo>
                    <a:lnTo>
                      <a:pt x="1737360" y="36576"/>
                    </a:lnTo>
                    <a:lnTo>
                      <a:pt x="1737360" y="0"/>
                    </a:lnTo>
                    <a:lnTo>
                      <a:pt x="1652016" y="54864"/>
                    </a:lnTo>
                    <a:lnTo>
                      <a:pt x="1298448" y="420624"/>
                    </a:lnTo>
                    <a:lnTo>
                      <a:pt x="859536" y="1188720"/>
                    </a:lnTo>
                    <a:lnTo>
                      <a:pt x="152400" y="1798320"/>
                    </a:lnTo>
                    <a:lnTo>
                      <a:pt x="85344" y="1822704"/>
                    </a:lnTo>
                    <a:lnTo>
                      <a:pt x="0" y="194462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任意多边形 4">
                <a:extLst>
                  <a:ext uri="{FF2B5EF4-FFF2-40B4-BE49-F238E27FC236}">
                    <a16:creationId xmlns:a16="http://schemas.microsoft.com/office/drawing/2014/main" id="{FB18B554-1F29-40D6-84EA-89CB2E3672C9}"/>
                  </a:ext>
                </a:extLst>
              </p:cNvPr>
              <p:cNvSpPr/>
              <p:nvPr/>
            </p:nvSpPr>
            <p:spPr>
              <a:xfrm>
                <a:off x="5779008" y="1786128"/>
                <a:ext cx="1999488" cy="2773680"/>
              </a:xfrm>
              <a:custGeom>
                <a:avLst/>
                <a:gdLst>
                  <a:gd name="connsiteX0" fmla="*/ 0 w 1999488"/>
                  <a:gd name="connsiteY0" fmla="*/ 2773680 h 2773680"/>
                  <a:gd name="connsiteX1" fmla="*/ 146304 w 1999488"/>
                  <a:gd name="connsiteY1" fmla="*/ 2468880 h 2773680"/>
                  <a:gd name="connsiteX2" fmla="*/ 445008 w 1999488"/>
                  <a:gd name="connsiteY2" fmla="*/ 1859280 h 2773680"/>
                  <a:gd name="connsiteX3" fmla="*/ 737616 w 1999488"/>
                  <a:gd name="connsiteY3" fmla="*/ 1286256 h 2773680"/>
                  <a:gd name="connsiteX4" fmla="*/ 1316736 w 1999488"/>
                  <a:gd name="connsiteY4" fmla="*/ 195072 h 2773680"/>
                  <a:gd name="connsiteX5" fmla="*/ 1688592 w 1999488"/>
                  <a:gd name="connsiteY5" fmla="*/ 0 h 2773680"/>
                  <a:gd name="connsiteX6" fmla="*/ 1932432 w 1999488"/>
                  <a:gd name="connsiteY6" fmla="*/ 109728 h 2773680"/>
                  <a:gd name="connsiteX7" fmla="*/ 1926336 w 1999488"/>
                  <a:gd name="connsiteY7" fmla="*/ 298704 h 2773680"/>
                  <a:gd name="connsiteX8" fmla="*/ 1883664 w 1999488"/>
                  <a:gd name="connsiteY8" fmla="*/ 371856 h 2773680"/>
                  <a:gd name="connsiteX9" fmla="*/ 1999488 w 1999488"/>
                  <a:gd name="connsiteY9" fmla="*/ 481584 h 2773680"/>
                  <a:gd name="connsiteX10" fmla="*/ 1950720 w 1999488"/>
                  <a:gd name="connsiteY10" fmla="*/ 609600 h 2773680"/>
                  <a:gd name="connsiteX11" fmla="*/ 1889760 w 1999488"/>
                  <a:gd name="connsiteY11" fmla="*/ 749808 h 2773680"/>
                  <a:gd name="connsiteX12" fmla="*/ 1908048 w 1999488"/>
                  <a:gd name="connsiteY12" fmla="*/ 1018032 h 2773680"/>
                  <a:gd name="connsiteX13" fmla="*/ 1920240 w 1999488"/>
                  <a:gd name="connsiteY13" fmla="*/ 1139952 h 2773680"/>
                  <a:gd name="connsiteX14" fmla="*/ 1908048 w 1999488"/>
                  <a:gd name="connsiteY14" fmla="*/ 1432560 h 2773680"/>
                  <a:gd name="connsiteX15" fmla="*/ 1706880 w 1999488"/>
                  <a:gd name="connsiteY15" fmla="*/ 1639824 h 2773680"/>
                  <a:gd name="connsiteX16" fmla="*/ 1603248 w 1999488"/>
                  <a:gd name="connsiteY16" fmla="*/ 1719072 h 2773680"/>
                  <a:gd name="connsiteX17" fmla="*/ 1609344 w 1999488"/>
                  <a:gd name="connsiteY17" fmla="*/ 1798320 h 2773680"/>
                  <a:gd name="connsiteX18" fmla="*/ 1304544 w 1999488"/>
                  <a:gd name="connsiteY18" fmla="*/ 2005584 h 2773680"/>
                  <a:gd name="connsiteX19" fmla="*/ 1310640 w 1999488"/>
                  <a:gd name="connsiteY19" fmla="*/ 2066544 h 2773680"/>
                  <a:gd name="connsiteX20" fmla="*/ 0 w 1999488"/>
                  <a:gd name="connsiteY20" fmla="*/ 2773680 h 277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99488" h="2773680">
                    <a:moveTo>
                      <a:pt x="0" y="2773680"/>
                    </a:moveTo>
                    <a:lnTo>
                      <a:pt x="146304" y="2468880"/>
                    </a:lnTo>
                    <a:lnTo>
                      <a:pt x="445008" y="1859280"/>
                    </a:lnTo>
                    <a:lnTo>
                      <a:pt x="737616" y="1286256"/>
                    </a:lnTo>
                    <a:lnTo>
                      <a:pt x="1316736" y="195072"/>
                    </a:lnTo>
                    <a:lnTo>
                      <a:pt x="1688592" y="0"/>
                    </a:lnTo>
                    <a:lnTo>
                      <a:pt x="1932432" y="109728"/>
                    </a:lnTo>
                    <a:lnTo>
                      <a:pt x="1926336" y="298704"/>
                    </a:lnTo>
                    <a:lnTo>
                      <a:pt x="1883664" y="371856"/>
                    </a:lnTo>
                    <a:lnTo>
                      <a:pt x="1999488" y="481584"/>
                    </a:lnTo>
                    <a:lnTo>
                      <a:pt x="1950720" y="609600"/>
                    </a:lnTo>
                    <a:lnTo>
                      <a:pt x="1889760" y="749808"/>
                    </a:lnTo>
                    <a:lnTo>
                      <a:pt x="1908048" y="1018032"/>
                    </a:lnTo>
                    <a:lnTo>
                      <a:pt x="1920240" y="1139952"/>
                    </a:lnTo>
                    <a:lnTo>
                      <a:pt x="1908048" y="1432560"/>
                    </a:lnTo>
                    <a:lnTo>
                      <a:pt x="1706880" y="1639824"/>
                    </a:lnTo>
                    <a:lnTo>
                      <a:pt x="1603248" y="1719072"/>
                    </a:lnTo>
                    <a:lnTo>
                      <a:pt x="1609344" y="1798320"/>
                    </a:lnTo>
                    <a:lnTo>
                      <a:pt x="1304544" y="2005584"/>
                    </a:lnTo>
                    <a:lnTo>
                      <a:pt x="1310640" y="2066544"/>
                    </a:lnTo>
                    <a:lnTo>
                      <a:pt x="0" y="277368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任意多边形 5">
                <a:extLst>
                  <a:ext uri="{FF2B5EF4-FFF2-40B4-BE49-F238E27FC236}">
                    <a16:creationId xmlns:a16="http://schemas.microsoft.com/office/drawing/2014/main" id="{ED1C0DB3-E554-4B2D-87C4-EDFE6CB53774}"/>
                  </a:ext>
                </a:extLst>
              </p:cNvPr>
              <p:cNvSpPr/>
              <p:nvPr/>
            </p:nvSpPr>
            <p:spPr>
              <a:xfrm>
                <a:off x="5457825" y="3775710"/>
                <a:ext cx="1118235" cy="765810"/>
              </a:xfrm>
              <a:custGeom>
                <a:avLst/>
                <a:gdLst>
                  <a:gd name="connsiteX0" fmla="*/ 392430 w 1118235"/>
                  <a:gd name="connsiteY0" fmla="*/ 85725 h 765810"/>
                  <a:gd name="connsiteX1" fmla="*/ 0 w 1118235"/>
                  <a:gd name="connsiteY1" fmla="*/ 765810 h 765810"/>
                  <a:gd name="connsiteX2" fmla="*/ 872490 w 1118235"/>
                  <a:gd name="connsiteY2" fmla="*/ 224790 h 765810"/>
                  <a:gd name="connsiteX3" fmla="*/ 1118235 w 1118235"/>
                  <a:gd name="connsiteY3" fmla="*/ 20955 h 765810"/>
                  <a:gd name="connsiteX4" fmla="*/ 1114425 w 1118235"/>
                  <a:gd name="connsiteY4" fmla="*/ 0 h 765810"/>
                  <a:gd name="connsiteX5" fmla="*/ 392430 w 1118235"/>
                  <a:gd name="connsiteY5" fmla="*/ 85725 h 76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235" h="765810">
                    <a:moveTo>
                      <a:pt x="392430" y="85725"/>
                    </a:moveTo>
                    <a:lnTo>
                      <a:pt x="0" y="765810"/>
                    </a:lnTo>
                    <a:lnTo>
                      <a:pt x="872490" y="224790"/>
                    </a:lnTo>
                    <a:lnTo>
                      <a:pt x="1118235" y="20955"/>
                    </a:lnTo>
                    <a:lnTo>
                      <a:pt x="1114425" y="0"/>
                    </a:lnTo>
                    <a:lnTo>
                      <a:pt x="392430" y="8572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任意多边形 6">
                <a:extLst>
                  <a:ext uri="{FF2B5EF4-FFF2-40B4-BE49-F238E27FC236}">
                    <a16:creationId xmlns:a16="http://schemas.microsoft.com/office/drawing/2014/main" id="{7FD7D921-DB36-4856-B7FC-C3B8FC6E9B5B}"/>
                  </a:ext>
                </a:extLst>
              </p:cNvPr>
              <p:cNvSpPr/>
              <p:nvPr/>
            </p:nvSpPr>
            <p:spPr>
              <a:xfrm>
                <a:off x="5006340" y="3869055"/>
                <a:ext cx="838200" cy="882015"/>
              </a:xfrm>
              <a:custGeom>
                <a:avLst/>
                <a:gdLst>
                  <a:gd name="connsiteX0" fmla="*/ 838200 w 838200"/>
                  <a:gd name="connsiteY0" fmla="*/ 0 h 882015"/>
                  <a:gd name="connsiteX1" fmla="*/ 590550 w 838200"/>
                  <a:gd name="connsiteY1" fmla="*/ 20955 h 882015"/>
                  <a:gd name="connsiteX2" fmla="*/ 179070 w 838200"/>
                  <a:gd name="connsiteY2" fmla="*/ 668655 h 882015"/>
                  <a:gd name="connsiteX3" fmla="*/ 55245 w 838200"/>
                  <a:gd name="connsiteY3" fmla="*/ 796290 h 882015"/>
                  <a:gd name="connsiteX4" fmla="*/ 0 w 838200"/>
                  <a:gd name="connsiteY4" fmla="*/ 809625 h 882015"/>
                  <a:gd name="connsiteX5" fmla="*/ 24765 w 838200"/>
                  <a:gd name="connsiteY5" fmla="*/ 847725 h 882015"/>
                  <a:gd name="connsiteX6" fmla="*/ 89535 w 838200"/>
                  <a:gd name="connsiteY6" fmla="*/ 872490 h 882015"/>
                  <a:gd name="connsiteX7" fmla="*/ 116205 w 838200"/>
                  <a:gd name="connsiteY7" fmla="*/ 882015 h 882015"/>
                  <a:gd name="connsiteX8" fmla="*/ 114300 w 838200"/>
                  <a:gd name="connsiteY8" fmla="*/ 857250 h 882015"/>
                  <a:gd name="connsiteX9" fmla="*/ 194310 w 838200"/>
                  <a:gd name="connsiteY9" fmla="*/ 853440 h 882015"/>
                  <a:gd name="connsiteX10" fmla="*/ 238125 w 838200"/>
                  <a:gd name="connsiteY10" fmla="*/ 840105 h 882015"/>
                  <a:gd name="connsiteX11" fmla="*/ 304800 w 838200"/>
                  <a:gd name="connsiteY11" fmla="*/ 792480 h 882015"/>
                  <a:gd name="connsiteX12" fmla="*/ 401955 w 838200"/>
                  <a:gd name="connsiteY12" fmla="*/ 725805 h 882015"/>
                  <a:gd name="connsiteX13" fmla="*/ 468630 w 838200"/>
                  <a:gd name="connsiteY13" fmla="*/ 662940 h 882015"/>
                  <a:gd name="connsiteX14" fmla="*/ 838200 w 838200"/>
                  <a:gd name="connsiteY14" fmla="*/ 0 h 882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8200" h="882015">
                    <a:moveTo>
                      <a:pt x="838200" y="0"/>
                    </a:moveTo>
                    <a:lnTo>
                      <a:pt x="590550" y="20955"/>
                    </a:lnTo>
                    <a:lnTo>
                      <a:pt x="179070" y="668655"/>
                    </a:lnTo>
                    <a:lnTo>
                      <a:pt x="55245" y="796290"/>
                    </a:lnTo>
                    <a:lnTo>
                      <a:pt x="0" y="809625"/>
                    </a:lnTo>
                    <a:lnTo>
                      <a:pt x="24765" y="847725"/>
                    </a:lnTo>
                    <a:lnTo>
                      <a:pt x="89535" y="872490"/>
                    </a:lnTo>
                    <a:lnTo>
                      <a:pt x="116205" y="882015"/>
                    </a:lnTo>
                    <a:lnTo>
                      <a:pt x="114300" y="857250"/>
                    </a:lnTo>
                    <a:lnTo>
                      <a:pt x="194310" y="853440"/>
                    </a:lnTo>
                    <a:lnTo>
                      <a:pt x="238125" y="840105"/>
                    </a:lnTo>
                    <a:lnTo>
                      <a:pt x="304800" y="792480"/>
                    </a:lnTo>
                    <a:lnTo>
                      <a:pt x="401955" y="725805"/>
                    </a:lnTo>
                    <a:lnTo>
                      <a:pt x="468630" y="662940"/>
                    </a:lnTo>
                    <a:lnTo>
                      <a:pt x="8382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>
                    <a:alpha val="39000"/>
                  </a:srgb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任意多边形 7">
                <a:extLst>
                  <a:ext uri="{FF2B5EF4-FFF2-40B4-BE49-F238E27FC236}">
                    <a16:creationId xmlns:a16="http://schemas.microsoft.com/office/drawing/2014/main" id="{EB1FEE3D-D20B-43E7-9B0D-4D9E36374737}"/>
                  </a:ext>
                </a:extLst>
              </p:cNvPr>
              <p:cNvSpPr/>
              <p:nvPr/>
            </p:nvSpPr>
            <p:spPr>
              <a:xfrm>
                <a:off x="4815840" y="3467100"/>
                <a:ext cx="1927860" cy="1104900"/>
              </a:xfrm>
              <a:custGeom>
                <a:avLst/>
                <a:gdLst>
                  <a:gd name="connsiteX0" fmla="*/ 0 w 1927860"/>
                  <a:gd name="connsiteY0" fmla="*/ 358140 h 1104900"/>
                  <a:gd name="connsiteX1" fmla="*/ 236220 w 1927860"/>
                  <a:gd name="connsiteY1" fmla="*/ 320040 h 1104900"/>
                  <a:gd name="connsiteX2" fmla="*/ 960120 w 1927860"/>
                  <a:gd name="connsiteY2" fmla="*/ 76200 h 1104900"/>
                  <a:gd name="connsiteX3" fmla="*/ 1165860 w 1927860"/>
                  <a:gd name="connsiteY3" fmla="*/ 0 h 1104900"/>
                  <a:gd name="connsiteX4" fmla="*/ 1341120 w 1927860"/>
                  <a:gd name="connsiteY4" fmla="*/ 22860 h 1104900"/>
                  <a:gd name="connsiteX5" fmla="*/ 1851660 w 1927860"/>
                  <a:gd name="connsiteY5" fmla="*/ 563880 h 1104900"/>
                  <a:gd name="connsiteX6" fmla="*/ 1927860 w 1927860"/>
                  <a:gd name="connsiteY6" fmla="*/ 655320 h 1104900"/>
                  <a:gd name="connsiteX7" fmla="*/ 1638300 w 1927860"/>
                  <a:gd name="connsiteY7" fmla="*/ 777240 h 1104900"/>
                  <a:gd name="connsiteX8" fmla="*/ 1638300 w 1927860"/>
                  <a:gd name="connsiteY8" fmla="*/ 868680 h 1104900"/>
                  <a:gd name="connsiteX9" fmla="*/ 1539240 w 1927860"/>
                  <a:gd name="connsiteY9" fmla="*/ 944880 h 1104900"/>
                  <a:gd name="connsiteX10" fmla="*/ 1348740 w 1927860"/>
                  <a:gd name="connsiteY10" fmla="*/ 944880 h 1104900"/>
                  <a:gd name="connsiteX11" fmla="*/ 480060 w 1927860"/>
                  <a:gd name="connsiteY11" fmla="*/ 1104900 h 1104900"/>
                  <a:gd name="connsiteX12" fmla="*/ 403860 w 1927860"/>
                  <a:gd name="connsiteY12" fmla="*/ 1028700 h 1104900"/>
                  <a:gd name="connsiteX13" fmla="*/ 236220 w 1927860"/>
                  <a:gd name="connsiteY13" fmla="*/ 662940 h 1104900"/>
                  <a:gd name="connsiteX14" fmla="*/ 68580 w 1927860"/>
                  <a:gd name="connsiteY14" fmla="*/ 533400 h 1104900"/>
                  <a:gd name="connsiteX15" fmla="*/ 15240 w 1927860"/>
                  <a:gd name="connsiteY15" fmla="*/ 487680 h 1104900"/>
                  <a:gd name="connsiteX16" fmla="*/ 0 w 1927860"/>
                  <a:gd name="connsiteY16" fmla="*/ 35814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7860" h="1104900">
                    <a:moveTo>
                      <a:pt x="0" y="358140"/>
                    </a:moveTo>
                    <a:lnTo>
                      <a:pt x="236220" y="320040"/>
                    </a:lnTo>
                    <a:lnTo>
                      <a:pt x="960120" y="76200"/>
                    </a:lnTo>
                    <a:lnTo>
                      <a:pt x="1165860" y="0"/>
                    </a:lnTo>
                    <a:lnTo>
                      <a:pt x="1341120" y="22860"/>
                    </a:lnTo>
                    <a:lnTo>
                      <a:pt x="1851660" y="563880"/>
                    </a:lnTo>
                    <a:lnTo>
                      <a:pt x="1927860" y="655320"/>
                    </a:lnTo>
                    <a:lnTo>
                      <a:pt x="1638300" y="777240"/>
                    </a:lnTo>
                    <a:lnTo>
                      <a:pt x="1638300" y="868680"/>
                    </a:lnTo>
                    <a:lnTo>
                      <a:pt x="1539240" y="944880"/>
                    </a:lnTo>
                    <a:lnTo>
                      <a:pt x="1348740" y="944880"/>
                    </a:lnTo>
                    <a:lnTo>
                      <a:pt x="480060" y="1104900"/>
                    </a:lnTo>
                    <a:lnTo>
                      <a:pt x="403860" y="1028700"/>
                    </a:lnTo>
                    <a:lnTo>
                      <a:pt x="236220" y="662940"/>
                    </a:lnTo>
                    <a:lnTo>
                      <a:pt x="68580" y="533400"/>
                    </a:lnTo>
                    <a:lnTo>
                      <a:pt x="15240" y="487680"/>
                    </a:lnTo>
                    <a:lnTo>
                      <a:pt x="0" y="35814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任意多边形 8">
                <a:extLst>
                  <a:ext uri="{FF2B5EF4-FFF2-40B4-BE49-F238E27FC236}">
                    <a16:creationId xmlns:a16="http://schemas.microsoft.com/office/drawing/2014/main" id="{0CF6507A-9663-4E9A-8AF9-D54D0C135292}"/>
                  </a:ext>
                </a:extLst>
              </p:cNvPr>
              <p:cNvSpPr/>
              <p:nvPr/>
            </p:nvSpPr>
            <p:spPr>
              <a:xfrm>
                <a:off x="4671060" y="2933700"/>
                <a:ext cx="2956560" cy="1920240"/>
              </a:xfrm>
              <a:custGeom>
                <a:avLst/>
                <a:gdLst>
                  <a:gd name="connsiteX0" fmla="*/ 693420 w 2956560"/>
                  <a:gd name="connsiteY0" fmla="*/ 106680 h 1920240"/>
                  <a:gd name="connsiteX1" fmla="*/ 1112520 w 2956560"/>
                  <a:gd name="connsiteY1" fmla="*/ 0 h 1920240"/>
                  <a:gd name="connsiteX2" fmla="*/ 1287780 w 2956560"/>
                  <a:gd name="connsiteY2" fmla="*/ 76200 h 1920240"/>
                  <a:gd name="connsiteX3" fmla="*/ 1539240 w 2956560"/>
                  <a:gd name="connsiteY3" fmla="*/ 182880 h 1920240"/>
                  <a:gd name="connsiteX4" fmla="*/ 1661160 w 2956560"/>
                  <a:gd name="connsiteY4" fmla="*/ 205740 h 1920240"/>
                  <a:gd name="connsiteX5" fmla="*/ 1706880 w 2956560"/>
                  <a:gd name="connsiteY5" fmla="*/ 281940 h 1920240"/>
                  <a:gd name="connsiteX6" fmla="*/ 1813560 w 2956560"/>
                  <a:gd name="connsiteY6" fmla="*/ 297180 h 1920240"/>
                  <a:gd name="connsiteX7" fmla="*/ 1905000 w 2956560"/>
                  <a:gd name="connsiteY7" fmla="*/ 350520 h 1920240"/>
                  <a:gd name="connsiteX8" fmla="*/ 1981200 w 2956560"/>
                  <a:gd name="connsiteY8" fmla="*/ 426720 h 1920240"/>
                  <a:gd name="connsiteX9" fmla="*/ 2095500 w 2956560"/>
                  <a:gd name="connsiteY9" fmla="*/ 495300 h 1920240"/>
                  <a:gd name="connsiteX10" fmla="*/ 2164080 w 2956560"/>
                  <a:gd name="connsiteY10" fmla="*/ 518160 h 1920240"/>
                  <a:gd name="connsiteX11" fmla="*/ 2621280 w 2956560"/>
                  <a:gd name="connsiteY11" fmla="*/ 960120 h 1920240"/>
                  <a:gd name="connsiteX12" fmla="*/ 2697480 w 2956560"/>
                  <a:gd name="connsiteY12" fmla="*/ 899160 h 1920240"/>
                  <a:gd name="connsiteX13" fmla="*/ 2895600 w 2956560"/>
                  <a:gd name="connsiteY13" fmla="*/ 1082040 h 1920240"/>
                  <a:gd name="connsiteX14" fmla="*/ 2956560 w 2956560"/>
                  <a:gd name="connsiteY14" fmla="*/ 1386840 h 1920240"/>
                  <a:gd name="connsiteX15" fmla="*/ 731520 w 2956560"/>
                  <a:gd name="connsiteY15" fmla="*/ 1920240 h 1920240"/>
                  <a:gd name="connsiteX16" fmla="*/ 563880 w 2956560"/>
                  <a:gd name="connsiteY16" fmla="*/ 1729740 h 1920240"/>
                  <a:gd name="connsiteX17" fmla="*/ 320040 w 2956560"/>
                  <a:gd name="connsiteY17" fmla="*/ 1668780 h 1920240"/>
                  <a:gd name="connsiteX18" fmla="*/ 304800 w 2956560"/>
                  <a:gd name="connsiteY18" fmla="*/ 1668780 h 1920240"/>
                  <a:gd name="connsiteX19" fmla="*/ 274320 w 2956560"/>
                  <a:gd name="connsiteY19" fmla="*/ 1668780 h 1920240"/>
                  <a:gd name="connsiteX20" fmla="*/ 0 w 2956560"/>
                  <a:gd name="connsiteY20" fmla="*/ 563880 h 1920240"/>
                  <a:gd name="connsiteX21" fmla="*/ 228600 w 2956560"/>
                  <a:gd name="connsiteY21" fmla="*/ 312420 h 1920240"/>
                  <a:gd name="connsiteX22" fmla="*/ 579120 w 2956560"/>
                  <a:gd name="connsiteY22" fmla="*/ 259080 h 1920240"/>
                  <a:gd name="connsiteX23" fmla="*/ 693420 w 2956560"/>
                  <a:gd name="connsiteY23" fmla="*/ 106680 h 192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56560" h="1920240">
                    <a:moveTo>
                      <a:pt x="693420" y="106680"/>
                    </a:moveTo>
                    <a:lnTo>
                      <a:pt x="1112520" y="0"/>
                    </a:lnTo>
                    <a:lnTo>
                      <a:pt x="1287780" y="76200"/>
                    </a:lnTo>
                    <a:lnTo>
                      <a:pt x="1539240" y="182880"/>
                    </a:lnTo>
                    <a:lnTo>
                      <a:pt x="1661160" y="205740"/>
                    </a:lnTo>
                    <a:lnTo>
                      <a:pt x="1706880" y="281940"/>
                    </a:lnTo>
                    <a:lnTo>
                      <a:pt x="1813560" y="297180"/>
                    </a:lnTo>
                    <a:lnTo>
                      <a:pt x="1905000" y="350520"/>
                    </a:lnTo>
                    <a:lnTo>
                      <a:pt x="1981200" y="426720"/>
                    </a:lnTo>
                    <a:lnTo>
                      <a:pt x="2095500" y="495300"/>
                    </a:lnTo>
                    <a:lnTo>
                      <a:pt x="2164080" y="518160"/>
                    </a:lnTo>
                    <a:lnTo>
                      <a:pt x="2621280" y="960120"/>
                    </a:lnTo>
                    <a:lnTo>
                      <a:pt x="2697480" y="899160"/>
                    </a:lnTo>
                    <a:lnTo>
                      <a:pt x="2895600" y="1082040"/>
                    </a:lnTo>
                    <a:lnTo>
                      <a:pt x="2956560" y="1386840"/>
                    </a:lnTo>
                    <a:lnTo>
                      <a:pt x="731520" y="1920240"/>
                    </a:lnTo>
                    <a:lnTo>
                      <a:pt x="563880" y="1729740"/>
                    </a:lnTo>
                    <a:lnTo>
                      <a:pt x="320040" y="1668780"/>
                    </a:lnTo>
                    <a:lnTo>
                      <a:pt x="304800" y="1668780"/>
                    </a:lnTo>
                    <a:lnTo>
                      <a:pt x="274320" y="1668780"/>
                    </a:lnTo>
                    <a:lnTo>
                      <a:pt x="0" y="563880"/>
                    </a:lnTo>
                    <a:lnTo>
                      <a:pt x="228600" y="312420"/>
                    </a:lnTo>
                    <a:lnTo>
                      <a:pt x="579120" y="259080"/>
                    </a:lnTo>
                    <a:lnTo>
                      <a:pt x="693420" y="10668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任意多边形 9">
                <a:extLst>
                  <a:ext uri="{FF2B5EF4-FFF2-40B4-BE49-F238E27FC236}">
                    <a16:creationId xmlns:a16="http://schemas.microsoft.com/office/drawing/2014/main" id="{379BF1E6-FD81-4CA5-BE8B-DA0F1882ADEA}"/>
                  </a:ext>
                </a:extLst>
              </p:cNvPr>
              <p:cNvSpPr/>
              <p:nvPr/>
            </p:nvSpPr>
            <p:spPr>
              <a:xfrm>
                <a:off x="4221480" y="2941320"/>
                <a:ext cx="2529840" cy="2108200"/>
              </a:xfrm>
              <a:custGeom>
                <a:avLst/>
                <a:gdLst>
                  <a:gd name="connsiteX0" fmla="*/ 0 w 2529840"/>
                  <a:gd name="connsiteY0" fmla="*/ 50800 h 2108200"/>
                  <a:gd name="connsiteX1" fmla="*/ 15240 w 2529840"/>
                  <a:gd name="connsiteY1" fmla="*/ 675640 h 2108200"/>
                  <a:gd name="connsiteX2" fmla="*/ 187960 w 2529840"/>
                  <a:gd name="connsiteY2" fmla="*/ 833120 h 2108200"/>
                  <a:gd name="connsiteX3" fmla="*/ 447040 w 2529840"/>
                  <a:gd name="connsiteY3" fmla="*/ 1112520 h 2108200"/>
                  <a:gd name="connsiteX4" fmla="*/ 706120 w 2529840"/>
                  <a:gd name="connsiteY4" fmla="*/ 1305560 h 2108200"/>
                  <a:gd name="connsiteX5" fmla="*/ 1046480 w 2529840"/>
                  <a:gd name="connsiteY5" fmla="*/ 1676400 h 2108200"/>
                  <a:gd name="connsiteX6" fmla="*/ 1813560 w 2529840"/>
                  <a:gd name="connsiteY6" fmla="*/ 1513840 h 2108200"/>
                  <a:gd name="connsiteX7" fmla="*/ 2133600 w 2529840"/>
                  <a:gd name="connsiteY7" fmla="*/ 1747520 h 2108200"/>
                  <a:gd name="connsiteX8" fmla="*/ 2225040 w 2529840"/>
                  <a:gd name="connsiteY8" fmla="*/ 1671320 h 2108200"/>
                  <a:gd name="connsiteX9" fmla="*/ 2245360 w 2529840"/>
                  <a:gd name="connsiteY9" fmla="*/ 1838960 h 2108200"/>
                  <a:gd name="connsiteX10" fmla="*/ 2199640 w 2529840"/>
                  <a:gd name="connsiteY10" fmla="*/ 1920240 h 2108200"/>
                  <a:gd name="connsiteX11" fmla="*/ 2204720 w 2529840"/>
                  <a:gd name="connsiteY11" fmla="*/ 2021840 h 2108200"/>
                  <a:gd name="connsiteX12" fmla="*/ 2377440 w 2529840"/>
                  <a:gd name="connsiteY12" fmla="*/ 2026920 h 2108200"/>
                  <a:gd name="connsiteX13" fmla="*/ 2392680 w 2529840"/>
                  <a:gd name="connsiteY13" fmla="*/ 1991360 h 2108200"/>
                  <a:gd name="connsiteX14" fmla="*/ 2529840 w 2529840"/>
                  <a:gd name="connsiteY14" fmla="*/ 2108200 h 2108200"/>
                  <a:gd name="connsiteX15" fmla="*/ 2387600 w 2529840"/>
                  <a:gd name="connsiteY15" fmla="*/ 1879600 h 2108200"/>
                  <a:gd name="connsiteX16" fmla="*/ 2286000 w 2529840"/>
                  <a:gd name="connsiteY16" fmla="*/ 1645920 h 2108200"/>
                  <a:gd name="connsiteX17" fmla="*/ 2265680 w 2529840"/>
                  <a:gd name="connsiteY17" fmla="*/ 1534160 h 2108200"/>
                  <a:gd name="connsiteX18" fmla="*/ 2291080 w 2529840"/>
                  <a:gd name="connsiteY18" fmla="*/ 1366520 h 2108200"/>
                  <a:gd name="connsiteX19" fmla="*/ 2321560 w 2529840"/>
                  <a:gd name="connsiteY19" fmla="*/ 878840 h 2108200"/>
                  <a:gd name="connsiteX20" fmla="*/ 2042160 w 2529840"/>
                  <a:gd name="connsiteY20" fmla="*/ 721360 h 2108200"/>
                  <a:gd name="connsiteX21" fmla="*/ 1808480 w 2529840"/>
                  <a:gd name="connsiteY21" fmla="*/ 492760 h 2108200"/>
                  <a:gd name="connsiteX22" fmla="*/ 1366520 w 2529840"/>
                  <a:gd name="connsiteY22" fmla="*/ 269240 h 2108200"/>
                  <a:gd name="connsiteX23" fmla="*/ 1051560 w 2529840"/>
                  <a:gd name="connsiteY23" fmla="*/ 81280 h 2108200"/>
                  <a:gd name="connsiteX24" fmla="*/ 995680 w 2529840"/>
                  <a:gd name="connsiteY24" fmla="*/ 76200 h 2108200"/>
                  <a:gd name="connsiteX25" fmla="*/ 883920 w 2529840"/>
                  <a:gd name="connsiteY25" fmla="*/ 147320 h 2108200"/>
                  <a:gd name="connsiteX26" fmla="*/ 782320 w 2529840"/>
                  <a:gd name="connsiteY26" fmla="*/ 106680 h 2108200"/>
                  <a:gd name="connsiteX27" fmla="*/ 447040 w 2529840"/>
                  <a:gd name="connsiteY27" fmla="*/ 15240 h 2108200"/>
                  <a:gd name="connsiteX28" fmla="*/ 370840 w 2529840"/>
                  <a:gd name="connsiteY28" fmla="*/ 0 h 2108200"/>
                  <a:gd name="connsiteX29" fmla="*/ 106680 w 2529840"/>
                  <a:gd name="connsiteY29" fmla="*/ 30480 h 2108200"/>
                  <a:gd name="connsiteX30" fmla="*/ 0 w 2529840"/>
                  <a:gd name="connsiteY30" fmla="*/ 50800 h 210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29840" h="2108200">
                    <a:moveTo>
                      <a:pt x="0" y="50800"/>
                    </a:moveTo>
                    <a:lnTo>
                      <a:pt x="15240" y="675640"/>
                    </a:lnTo>
                    <a:lnTo>
                      <a:pt x="187960" y="833120"/>
                    </a:lnTo>
                    <a:lnTo>
                      <a:pt x="447040" y="1112520"/>
                    </a:lnTo>
                    <a:lnTo>
                      <a:pt x="706120" y="1305560"/>
                    </a:lnTo>
                    <a:lnTo>
                      <a:pt x="1046480" y="1676400"/>
                    </a:lnTo>
                    <a:lnTo>
                      <a:pt x="1813560" y="1513840"/>
                    </a:lnTo>
                    <a:lnTo>
                      <a:pt x="2133600" y="1747520"/>
                    </a:lnTo>
                    <a:lnTo>
                      <a:pt x="2225040" y="1671320"/>
                    </a:lnTo>
                    <a:lnTo>
                      <a:pt x="2245360" y="1838960"/>
                    </a:lnTo>
                    <a:lnTo>
                      <a:pt x="2199640" y="1920240"/>
                    </a:lnTo>
                    <a:lnTo>
                      <a:pt x="2204720" y="2021840"/>
                    </a:lnTo>
                    <a:lnTo>
                      <a:pt x="2377440" y="2026920"/>
                    </a:lnTo>
                    <a:lnTo>
                      <a:pt x="2392680" y="1991360"/>
                    </a:lnTo>
                    <a:lnTo>
                      <a:pt x="2529840" y="2108200"/>
                    </a:lnTo>
                    <a:lnTo>
                      <a:pt x="2387600" y="1879600"/>
                    </a:lnTo>
                    <a:lnTo>
                      <a:pt x="2286000" y="1645920"/>
                    </a:lnTo>
                    <a:lnTo>
                      <a:pt x="2265680" y="1534160"/>
                    </a:lnTo>
                    <a:lnTo>
                      <a:pt x="2291080" y="1366520"/>
                    </a:lnTo>
                    <a:lnTo>
                      <a:pt x="2321560" y="878840"/>
                    </a:lnTo>
                    <a:lnTo>
                      <a:pt x="2042160" y="721360"/>
                    </a:lnTo>
                    <a:lnTo>
                      <a:pt x="1808480" y="492760"/>
                    </a:lnTo>
                    <a:lnTo>
                      <a:pt x="1366520" y="269240"/>
                    </a:lnTo>
                    <a:lnTo>
                      <a:pt x="1051560" y="81280"/>
                    </a:lnTo>
                    <a:lnTo>
                      <a:pt x="995680" y="76200"/>
                    </a:lnTo>
                    <a:lnTo>
                      <a:pt x="883920" y="147320"/>
                    </a:lnTo>
                    <a:lnTo>
                      <a:pt x="782320" y="106680"/>
                    </a:lnTo>
                    <a:lnTo>
                      <a:pt x="447040" y="15240"/>
                    </a:lnTo>
                    <a:lnTo>
                      <a:pt x="370840" y="0"/>
                    </a:lnTo>
                    <a:lnTo>
                      <a:pt x="106680" y="30480"/>
                    </a:lnTo>
                    <a:lnTo>
                      <a:pt x="0" y="5080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文本框 10">
                <a:extLst>
                  <a:ext uri="{FF2B5EF4-FFF2-40B4-BE49-F238E27FC236}">
                    <a16:creationId xmlns:a16="http://schemas.microsoft.com/office/drawing/2014/main" id="{91EE1D42-AEA4-42B1-A719-FB6366D9935F}"/>
                  </a:ext>
                </a:extLst>
              </p:cNvPr>
              <p:cNvSpPr txBox="1"/>
              <p:nvPr/>
            </p:nvSpPr>
            <p:spPr>
              <a:xfrm>
                <a:off x="4628941" y="2541539"/>
                <a:ext cx="952418" cy="475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TG-Gr</a:t>
                </a:r>
              </a:p>
            </p:txBody>
          </p:sp>
          <p:sp>
            <p:nvSpPr>
              <p:cNvPr id="126" name="文本框 11">
                <a:extLst>
                  <a:ext uri="{FF2B5EF4-FFF2-40B4-BE49-F238E27FC236}">
                    <a16:creationId xmlns:a16="http://schemas.microsoft.com/office/drawing/2014/main" id="{9EFCEB56-A5B1-48B3-A62F-D0CA5BCA82A7}"/>
                  </a:ext>
                </a:extLst>
              </p:cNvPr>
              <p:cNvSpPr txBox="1"/>
              <p:nvPr/>
            </p:nvSpPr>
            <p:spPr>
              <a:xfrm>
                <a:off x="5341267" y="5009504"/>
                <a:ext cx="1346037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Contact-Gr</a:t>
                </a:r>
              </a:p>
            </p:txBody>
          </p:sp>
          <p:sp>
            <p:nvSpPr>
              <p:cNvPr id="127" name="文本框 12">
                <a:extLst>
                  <a:ext uri="{FF2B5EF4-FFF2-40B4-BE49-F238E27FC236}">
                    <a16:creationId xmlns:a16="http://schemas.microsoft.com/office/drawing/2014/main" id="{BDE43411-8BE5-4B2E-8E07-F4A771AF5FD8}"/>
                  </a:ext>
                </a:extLst>
              </p:cNvPr>
              <p:cNvSpPr txBox="1"/>
              <p:nvPr/>
            </p:nvSpPr>
            <p:spPr>
              <a:xfrm>
                <a:off x="5550790" y="1797424"/>
                <a:ext cx="1346036" cy="407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Contact-Gr</a:t>
                </a:r>
              </a:p>
            </p:txBody>
          </p:sp>
          <p:sp>
            <p:nvSpPr>
              <p:cNvPr id="128" name="文本框 13">
                <a:extLst>
                  <a:ext uri="{FF2B5EF4-FFF2-40B4-BE49-F238E27FC236}">
                    <a16:creationId xmlns:a16="http://schemas.microsoft.com/office/drawing/2014/main" id="{8D2AFDE0-D99C-4ADB-A781-6D94797B7708}"/>
                  </a:ext>
                </a:extLst>
              </p:cNvPr>
              <p:cNvSpPr txBox="1"/>
              <p:nvPr/>
            </p:nvSpPr>
            <p:spPr>
              <a:xfrm>
                <a:off x="6718042" y="4464770"/>
                <a:ext cx="969526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Top-BN</a:t>
                </a:r>
              </a:p>
            </p:txBody>
          </p:sp>
          <p:sp>
            <p:nvSpPr>
              <p:cNvPr id="129" name="文本框 14">
                <a:extLst>
                  <a:ext uri="{FF2B5EF4-FFF2-40B4-BE49-F238E27FC236}">
                    <a16:creationId xmlns:a16="http://schemas.microsoft.com/office/drawing/2014/main" id="{5FF13F2D-C4B1-4986-960D-6E5E2FEC8D69}"/>
                  </a:ext>
                </a:extLst>
              </p:cNvPr>
              <p:cNvSpPr txBox="1"/>
              <p:nvPr/>
            </p:nvSpPr>
            <p:spPr>
              <a:xfrm>
                <a:off x="6699366" y="3938543"/>
                <a:ext cx="1387879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Bottom-BN</a:t>
                </a:r>
              </a:p>
            </p:txBody>
          </p:sp>
          <p:sp>
            <p:nvSpPr>
              <p:cNvPr id="130" name="文本框 15">
                <a:extLst>
                  <a:ext uri="{FF2B5EF4-FFF2-40B4-BE49-F238E27FC236}">
                    <a16:creationId xmlns:a16="http://schemas.microsoft.com/office/drawing/2014/main" id="{25A0353F-283A-44DC-B2A8-06ADD5B9ED73}"/>
                  </a:ext>
                </a:extLst>
              </p:cNvPr>
              <p:cNvSpPr txBox="1"/>
              <p:nvPr/>
            </p:nvSpPr>
            <p:spPr>
              <a:xfrm>
                <a:off x="6249114" y="3336189"/>
                <a:ext cx="462761" cy="245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WSe</a:t>
                </a:r>
                <a:r>
                  <a:rPr kumimoji="0" 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116" name="Rectangle 48">
              <a:extLst>
                <a:ext uri="{FF2B5EF4-FFF2-40B4-BE49-F238E27FC236}">
                  <a16:creationId xmlns:a16="http://schemas.microsoft.com/office/drawing/2014/main" id="{81B4ED96-24C3-4E8F-BBC2-8ED451A096AE}"/>
                </a:ext>
              </a:extLst>
            </p:cNvPr>
            <p:cNvSpPr/>
            <p:nvPr/>
          </p:nvSpPr>
          <p:spPr>
            <a:xfrm>
              <a:off x="3635583" y="5991289"/>
              <a:ext cx="287583" cy="63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1" name="图片 130" descr="图片包含 游戏机, 灯光&#10;&#10;描述已自动生成">
            <a:extLst>
              <a:ext uri="{FF2B5EF4-FFF2-40B4-BE49-F238E27FC236}">
                <a16:creationId xmlns:a16="http://schemas.microsoft.com/office/drawing/2014/main" id="{E9E22924-9220-4E38-974E-789BEC874A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"/>
          <a:stretch/>
        </p:blipFill>
        <p:spPr>
          <a:xfrm>
            <a:off x="5940416" y="830590"/>
            <a:ext cx="5029169" cy="4647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1C70CF-8775-4EA3-96AD-471007DD1DAC}"/>
                  </a:ext>
                </a:extLst>
              </p:cNvPr>
              <p:cNvSpPr txBox="1"/>
              <p:nvPr/>
            </p:nvSpPr>
            <p:spPr>
              <a:xfrm>
                <a:off x="5048897" y="5534192"/>
                <a:ext cx="7243858" cy="130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bright exciton;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dark exciton;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positive </a:t>
                </a:r>
                <a:r>
                  <a:rPr lang="en-US" dirty="0" err="1"/>
                  <a:t>trion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: intervalley </a:t>
                </a:r>
                <a:r>
                  <a:rPr lang="en-US" dirty="0" err="1"/>
                  <a:t>trion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: intravalley </a:t>
                </a:r>
                <a:r>
                  <a:rPr lang="en-US" dirty="0" err="1"/>
                  <a:t>trion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positive dark </a:t>
                </a:r>
                <a:r>
                  <a:rPr lang="en-US" dirty="0" err="1"/>
                  <a:t>trion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negative dark </a:t>
                </a:r>
                <a:r>
                  <a:rPr lang="en-US" dirty="0" err="1"/>
                  <a:t>trion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intervalley exciton–phonon replica;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dark exciton–phonon replica, </a:t>
                </a:r>
              </a:p>
              <a:p>
                <a:r>
                  <a:rPr lang="en-US" dirty="0"/>
                  <a:t>Additional emerging excitonic states: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1C70CF-8775-4EA3-96AD-471007DD1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897" y="5534192"/>
                <a:ext cx="7243858" cy="1300934"/>
              </a:xfrm>
              <a:prstGeom prst="rect">
                <a:avLst/>
              </a:prstGeom>
              <a:blipFill>
                <a:blip r:embed="rId5"/>
                <a:stretch>
                  <a:fillRect l="-673" t="-2817" r="-252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5491EAE5-09F1-4D04-AD7A-A257C44CBCC0}"/>
              </a:ext>
            </a:extLst>
          </p:cNvPr>
          <p:cNvSpPr/>
          <p:nvPr/>
        </p:nvSpPr>
        <p:spPr>
          <a:xfrm>
            <a:off x="314109" y="179696"/>
            <a:ext cx="9307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PL spectra of BN encapsulated monolayer WSe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at 4.2 K</a:t>
            </a:r>
            <a:r>
              <a:rPr lang="en-US" sz="2400" b="1" dirty="0"/>
              <a:t> </a:t>
            </a:r>
          </a:p>
        </p:txBody>
      </p:sp>
      <p:pic>
        <p:nvPicPr>
          <p:cNvPr id="132" name="Picture 2" descr="Image result for APS">
            <a:extLst>
              <a:ext uri="{FF2B5EF4-FFF2-40B4-BE49-F238E27FC236}">
                <a16:creationId xmlns:a16="http://schemas.microsoft.com/office/drawing/2014/main" id="{051DF7CA-103A-463A-9BEB-0D5185154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9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&#10;&#10;描述已自动生成">
            <a:extLst>
              <a:ext uri="{FF2B5EF4-FFF2-40B4-BE49-F238E27FC236}">
                <a16:creationId xmlns:a16="http://schemas.microsoft.com/office/drawing/2014/main" id="{A4E30F19-A698-4EDC-AD94-D0AF3DA22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3" y="901565"/>
            <a:ext cx="4401306" cy="3316053"/>
          </a:xfrm>
          <a:prstGeom prst="rect">
            <a:avLst/>
          </a:prstGeom>
        </p:spPr>
      </p:pic>
      <p:pic>
        <p:nvPicPr>
          <p:cNvPr id="7" name="图片 6" descr="图片包含 游戏机&#10;&#10;描述已自动生成">
            <a:extLst>
              <a:ext uri="{FF2B5EF4-FFF2-40B4-BE49-F238E27FC236}">
                <a16:creationId xmlns:a16="http://schemas.microsoft.com/office/drawing/2014/main" id="{CB05682A-76F5-4CDF-86F6-31C528997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19" y="901565"/>
            <a:ext cx="4401307" cy="3322140"/>
          </a:xfrm>
          <a:prstGeom prst="rect">
            <a:avLst/>
          </a:prstGeom>
        </p:spPr>
      </p:pic>
      <p:sp>
        <p:nvSpPr>
          <p:cNvPr id="8" name="文本框 237">
            <a:extLst>
              <a:ext uri="{FF2B5EF4-FFF2-40B4-BE49-F238E27FC236}">
                <a16:creationId xmlns:a16="http://schemas.microsoft.com/office/drawing/2014/main" id="{CEC9B892-7C6C-401D-8BF9-9A38CC9526E9}"/>
              </a:ext>
            </a:extLst>
          </p:cNvPr>
          <p:cNvSpPr txBox="1"/>
          <p:nvPr/>
        </p:nvSpPr>
        <p:spPr>
          <a:xfrm>
            <a:off x="1425562" y="865809"/>
            <a:ext cx="391931" cy="4761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文本框 237">
            <a:extLst>
              <a:ext uri="{FF2B5EF4-FFF2-40B4-BE49-F238E27FC236}">
                <a16:creationId xmlns:a16="http://schemas.microsoft.com/office/drawing/2014/main" id="{FA7BC484-CDA0-437D-9365-37C3F4BEFDCD}"/>
              </a:ext>
            </a:extLst>
          </p:cNvPr>
          <p:cNvSpPr txBox="1"/>
          <p:nvPr/>
        </p:nvSpPr>
        <p:spPr>
          <a:xfrm>
            <a:off x="5920776" y="864254"/>
            <a:ext cx="409570" cy="4761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389F41-FB19-4FD3-9BFD-0728F2734F76}"/>
              </a:ext>
            </a:extLst>
          </p:cNvPr>
          <p:cNvSpPr txBox="1"/>
          <p:nvPr/>
        </p:nvSpPr>
        <p:spPr>
          <a:xfrm>
            <a:off x="0" y="6079517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F82AAA-6DE7-47A5-8C0A-C1531E762911}"/>
              </a:ext>
            </a:extLst>
          </p:cNvPr>
          <p:cNvSpPr txBox="1"/>
          <p:nvPr/>
        </p:nvSpPr>
        <p:spPr>
          <a:xfrm>
            <a:off x="6038245" y="4418000"/>
            <a:ext cx="2210031" cy="2280223"/>
          </a:xfrm>
          <a:prstGeom prst="rect">
            <a:avLst/>
          </a:prstGeom>
          <a:noFill/>
          <a:ln w="31750">
            <a:solidFill>
              <a:srgbClr val="2F528F">
                <a:alpha val="77000"/>
              </a:srgb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6D17E0-55A2-4BBD-9329-0CBEF9A5ECE0}"/>
              </a:ext>
            </a:extLst>
          </p:cNvPr>
          <p:cNvSpPr txBox="1"/>
          <p:nvPr/>
        </p:nvSpPr>
        <p:spPr>
          <a:xfrm>
            <a:off x="631507" y="4409820"/>
            <a:ext cx="1758561" cy="2280223"/>
          </a:xfrm>
          <a:prstGeom prst="rect">
            <a:avLst/>
          </a:prstGeom>
          <a:noFill/>
          <a:ln w="31750">
            <a:solidFill>
              <a:srgbClr val="2F528F">
                <a:alpha val="77000"/>
              </a:srgb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1A84D2-ED82-4745-850A-1ECDA5A4A832}"/>
              </a:ext>
            </a:extLst>
          </p:cNvPr>
          <p:cNvSpPr txBox="1"/>
          <p:nvPr/>
        </p:nvSpPr>
        <p:spPr>
          <a:xfrm>
            <a:off x="2566577" y="4413152"/>
            <a:ext cx="1553711" cy="2280223"/>
          </a:xfrm>
          <a:prstGeom prst="rect">
            <a:avLst/>
          </a:prstGeom>
          <a:noFill/>
          <a:ln w="31750">
            <a:solidFill>
              <a:srgbClr val="2F528F">
                <a:alpha val="77000"/>
              </a:srgb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5D5BD48-AA68-4D53-BE58-68470794DDC7}"/>
              </a:ext>
            </a:extLst>
          </p:cNvPr>
          <p:cNvSpPr txBox="1"/>
          <p:nvPr/>
        </p:nvSpPr>
        <p:spPr>
          <a:xfrm>
            <a:off x="4288859" y="4415589"/>
            <a:ext cx="1553711" cy="2280223"/>
          </a:xfrm>
          <a:prstGeom prst="rect">
            <a:avLst/>
          </a:prstGeom>
          <a:noFill/>
          <a:ln w="31750">
            <a:solidFill>
              <a:srgbClr val="2F528F">
                <a:alpha val="77000"/>
              </a:srgb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72">
            <a:extLst>
              <a:ext uri="{FF2B5EF4-FFF2-40B4-BE49-F238E27FC236}">
                <a16:creationId xmlns:a16="http://schemas.microsoft.com/office/drawing/2014/main" id="{552003D9-EAF5-4C6A-93E7-9D84CB6E50FF}"/>
              </a:ext>
            </a:extLst>
          </p:cNvPr>
          <p:cNvGrpSpPr/>
          <p:nvPr/>
        </p:nvGrpSpPr>
        <p:grpSpPr>
          <a:xfrm>
            <a:off x="829262" y="4530538"/>
            <a:ext cx="1381572" cy="1624487"/>
            <a:chOff x="3098442" y="4179922"/>
            <a:chExt cx="1263750" cy="1485949"/>
          </a:xfrm>
        </p:grpSpPr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1A5839AC-411B-483D-B00C-286AFC4A6A41}"/>
                </a:ext>
              </a:extLst>
            </p:cNvPr>
            <p:cNvGrpSpPr/>
            <p:nvPr/>
          </p:nvGrpSpPr>
          <p:grpSpPr>
            <a:xfrm>
              <a:off x="3098442" y="4179922"/>
              <a:ext cx="664971" cy="1485949"/>
              <a:chOff x="8131561" y="4210915"/>
              <a:chExt cx="664971" cy="1485949"/>
            </a:xfrm>
          </p:grpSpPr>
          <p:grpSp>
            <p:nvGrpSpPr>
              <p:cNvPr id="18" name="Group 46">
                <a:extLst>
                  <a:ext uri="{FF2B5EF4-FFF2-40B4-BE49-F238E27FC236}">
                    <a16:creationId xmlns:a16="http://schemas.microsoft.com/office/drawing/2014/main" id="{9CA7C7B6-9AEA-4ABF-A331-E2C38C5289D1}"/>
                  </a:ext>
                </a:extLst>
              </p:cNvPr>
              <p:cNvGrpSpPr/>
              <p:nvPr/>
            </p:nvGrpSpPr>
            <p:grpSpPr>
              <a:xfrm rot="16200000">
                <a:off x="7768499" y="4672050"/>
                <a:ext cx="1266481" cy="540357"/>
                <a:chOff x="3813667" y="3885049"/>
                <a:chExt cx="1266481" cy="540357"/>
              </a:xfrm>
            </p:grpSpPr>
            <p:grpSp>
              <p:nvGrpSpPr>
                <p:cNvPr id="21" name="Group 49">
                  <a:extLst>
                    <a:ext uri="{FF2B5EF4-FFF2-40B4-BE49-F238E27FC236}">
                      <a16:creationId xmlns:a16="http://schemas.microsoft.com/office/drawing/2014/main" id="{FAE9E5C3-12BF-4695-A5FB-24BEB292F6FC}"/>
                    </a:ext>
                  </a:extLst>
                </p:cNvPr>
                <p:cNvGrpSpPr/>
                <p:nvPr/>
              </p:nvGrpSpPr>
              <p:grpSpPr>
                <a:xfrm rot="120000">
                  <a:off x="3987239" y="3956745"/>
                  <a:ext cx="981498" cy="435071"/>
                  <a:chOff x="3933611" y="3885282"/>
                  <a:chExt cx="981498" cy="435071"/>
                </a:xfrm>
              </p:grpSpPr>
              <p:grpSp>
                <p:nvGrpSpPr>
                  <p:cNvPr id="25" name="Group 53">
                    <a:extLst>
                      <a:ext uri="{FF2B5EF4-FFF2-40B4-BE49-F238E27FC236}">
                        <a16:creationId xmlns:a16="http://schemas.microsoft.com/office/drawing/2014/main" id="{206C8AB0-91F8-48AA-B29E-C53137E619A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277331" y="3793884"/>
                    <a:ext cx="274320" cy="457115"/>
                    <a:chOff x="4648984" y="3557916"/>
                    <a:chExt cx="274320" cy="457115"/>
                  </a:xfrm>
                </p:grpSpPr>
                <p:cxnSp>
                  <p:nvCxnSpPr>
                    <p:cNvPr id="28" name="Straight Connector 56">
                      <a:extLst>
                        <a:ext uri="{FF2B5EF4-FFF2-40B4-BE49-F238E27FC236}">
                          <a16:creationId xmlns:a16="http://schemas.microsoft.com/office/drawing/2014/main" id="{A8052A86-C20A-4414-B13E-1073D7C4D0AB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04350" y="3557916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57">
                      <a:extLst>
                        <a:ext uri="{FF2B5EF4-FFF2-40B4-BE49-F238E27FC236}">
                          <a16:creationId xmlns:a16="http://schemas.microsoft.com/office/drawing/2014/main" id="{361F57B1-330E-482F-9495-08126C945EF5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rot="7200000" flipV="1">
                      <a:off x="4714799" y="3806527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54">
                    <a:extLst>
                      <a:ext uri="{FF2B5EF4-FFF2-40B4-BE49-F238E27FC236}">
                        <a16:creationId xmlns:a16="http://schemas.microsoft.com/office/drawing/2014/main" id="{A1B52CA0-1278-4CCD-88C9-2866841F87BB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2600000" flipV="1">
                    <a:off x="3933611" y="4046033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55">
                    <a:extLst>
                      <a:ext uri="{FF2B5EF4-FFF2-40B4-BE49-F238E27FC236}">
                        <a16:creationId xmlns:a16="http://schemas.microsoft.com/office/drawing/2014/main" id="{B43C6B31-B13D-4849-9428-8AC000D12888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5400000" flipV="1">
                    <a:off x="4706604" y="4018219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Oval 50">
                  <a:extLst>
                    <a:ext uri="{FF2B5EF4-FFF2-40B4-BE49-F238E27FC236}">
                      <a16:creationId xmlns:a16="http://schemas.microsoft.com/office/drawing/2014/main" id="{9987549E-1F1C-4267-BDD2-300C5D55E862}"/>
                    </a:ext>
                  </a:extLst>
                </p:cNvPr>
                <p:cNvSpPr/>
                <p:nvPr/>
              </p:nvSpPr>
              <p:spPr>
                <a:xfrm rot="5400000">
                  <a:off x="4330398" y="3885049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51">
                  <a:extLst>
                    <a:ext uri="{FF2B5EF4-FFF2-40B4-BE49-F238E27FC236}">
                      <a16:creationId xmlns:a16="http://schemas.microsoft.com/office/drawing/2014/main" id="{B204AF18-5D82-41B2-B5B3-1D40FB696456}"/>
                    </a:ext>
                  </a:extLst>
                </p:cNvPr>
                <p:cNvSpPr/>
                <p:nvPr/>
              </p:nvSpPr>
              <p:spPr>
                <a:xfrm rot="5400000">
                  <a:off x="3813667" y="4196806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52">
                  <a:extLst>
                    <a:ext uri="{FF2B5EF4-FFF2-40B4-BE49-F238E27FC236}">
                      <a16:creationId xmlns:a16="http://schemas.microsoft.com/office/drawing/2014/main" id="{CD8982D8-B9E6-4D3B-A9FA-8CD69CE18FCA}"/>
                    </a:ext>
                  </a:extLst>
                </p:cNvPr>
                <p:cNvSpPr/>
                <p:nvPr/>
              </p:nvSpPr>
              <p:spPr>
                <a:xfrm rot="5400000">
                  <a:off x="4851548" y="4194209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弧形 82">
                <a:extLst>
                  <a:ext uri="{FF2B5EF4-FFF2-40B4-BE49-F238E27FC236}">
                    <a16:creationId xmlns:a16="http://schemas.microsoft.com/office/drawing/2014/main" id="{327D45C3-08FA-423E-B49E-92BEF1EF729B}"/>
                  </a:ext>
                </a:extLst>
              </p:cNvPr>
              <p:cNvSpPr/>
              <p:nvPr/>
            </p:nvSpPr>
            <p:spPr>
              <a:xfrm rot="15000000">
                <a:off x="8307817" y="4228732"/>
                <a:ext cx="506532" cy="470898"/>
              </a:xfrm>
              <a:prstGeom prst="arc">
                <a:avLst>
                  <a:gd name="adj1" fmla="val 16200000"/>
                  <a:gd name="adj2" fmla="val 8139725"/>
                </a:avLst>
              </a:prstGeom>
              <a:ln w="38100">
                <a:solidFill>
                  <a:srgbClr val="00B0F0"/>
                </a:solidFill>
                <a:prstDash val="sys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弧形 84">
                <a:extLst>
                  <a:ext uri="{FF2B5EF4-FFF2-40B4-BE49-F238E27FC236}">
                    <a16:creationId xmlns:a16="http://schemas.microsoft.com/office/drawing/2014/main" id="{91F998EE-90C4-47FF-BF9D-E3DD137D0592}"/>
                  </a:ext>
                </a:extLst>
              </p:cNvPr>
              <p:cNvSpPr/>
              <p:nvPr/>
            </p:nvSpPr>
            <p:spPr>
              <a:xfrm rot="20400000">
                <a:off x="8276727" y="5225966"/>
                <a:ext cx="506532" cy="470898"/>
              </a:xfrm>
              <a:prstGeom prst="arc">
                <a:avLst>
                  <a:gd name="adj1" fmla="val 16200000"/>
                  <a:gd name="adj2" fmla="val 8454913"/>
                </a:avLst>
              </a:prstGeom>
              <a:ln w="38100">
                <a:solidFill>
                  <a:srgbClr val="00B0F0"/>
                </a:solidFill>
                <a:prstDash val="sys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文本框 80">
              <a:extLst>
                <a:ext uri="{FF2B5EF4-FFF2-40B4-BE49-F238E27FC236}">
                  <a16:creationId xmlns:a16="http://schemas.microsoft.com/office/drawing/2014/main" id="{145C5EFF-8564-44B2-80A9-E995C1D8B754}"/>
                </a:ext>
              </a:extLst>
            </p:cNvPr>
            <p:cNvSpPr txBox="1"/>
            <p:nvPr/>
          </p:nvSpPr>
          <p:spPr>
            <a:xfrm>
              <a:off x="3414496" y="4744980"/>
              <a:ext cx="947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E’</a:t>
              </a: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(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K)</a:t>
              </a:r>
            </a:p>
          </p:txBody>
        </p:sp>
      </p:grpSp>
      <p:grpSp>
        <p:nvGrpSpPr>
          <p:cNvPr id="30" name="Group 73">
            <a:extLst>
              <a:ext uri="{FF2B5EF4-FFF2-40B4-BE49-F238E27FC236}">
                <a16:creationId xmlns:a16="http://schemas.microsoft.com/office/drawing/2014/main" id="{7646260E-F800-4BD4-BB2F-8D75BBE1FE7B}"/>
              </a:ext>
            </a:extLst>
          </p:cNvPr>
          <p:cNvGrpSpPr/>
          <p:nvPr/>
        </p:nvGrpSpPr>
        <p:grpSpPr>
          <a:xfrm>
            <a:off x="2672922" y="4483732"/>
            <a:ext cx="1451012" cy="1698104"/>
            <a:chOff x="5128966" y="4146252"/>
            <a:chExt cx="1327268" cy="1553288"/>
          </a:xfrm>
        </p:grpSpPr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4BD0DD59-2E42-4E86-A980-E83C5EFC0CC2}"/>
                </a:ext>
              </a:extLst>
            </p:cNvPr>
            <p:cNvGrpSpPr/>
            <p:nvPr/>
          </p:nvGrpSpPr>
          <p:grpSpPr>
            <a:xfrm>
              <a:off x="5128966" y="4146252"/>
              <a:ext cx="771192" cy="1553288"/>
              <a:chOff x="9989872" y="4161050"/>
              <a:chExt cx="771192" cy="1553288"/>
            </a:xfrm>
          </p:grpSpPr>
          <p:grpSp>
            <p:nvGrpSpPr>
              <p:cNvPr id="33" name="Group 58">
                <a:extLst>
                  <a:ext uri="{FF2B5EF4-FFF2-40B4-BE49-F238E27FC236}">
                    <a16:creationId xmlns:a16="http://schemas.microsoft.com/office/drawing/2014/main" id="{BCE3B165-BB2F-47C8-9607-645597C119EA}"/>
                  </a:ext>
                </a:extLst>
              </p:cNvPr>
              <p:cNvGrpSpPr/>
              <p:nvPr/>
            </p:nvGrpSpPr>
            <p:grpSpPr>
              <a:xfrm rot="16200000">
                <a:off x="9755204" y="4672050"/>
                <a:ext cx="1266481" cy="540357"/>
                <a:chOff x="3813667" y="3885049"/>
                <a:chExt cx="1266481" cy="540357"/>
              </a:xfrm>
            </p:grpSpPr>
            <p:grpSp>
              <p:nvGrpSpPr>
                <p:cNvPr id="37" name="Group 62">
                  <a:extLst>
                    <a:ext uri="{FF2B5EF4-FFF2-40B4-BE49-F238E27FC236}">
                      <a16:creationId xmlns:a16="http://schemas.microsoft.com/office/drawing/2014/main" id="{6D05640B-4074-48D5-B90E-7EEB6C7AF98B}"/>
                    </a:ext>
                  </a:extLst>
                </p:cNvPr>
                <p:cNvGrpSpPr/>
                <p:nvPr/>
              </p:nvGrpSpPr>
              <p:grpSpPr>
                <a:xfrm rot="120000">
                  <a:off x="3987239" y="3956745"/>
                  <a:ext cx="981498" cy="435071"/>
                  <a:chOff x="3933611" y="3885282"/>
                  <a:chExt cx="981498" cy="435071"/>
                </a:xfrm>
              </p:grpSpPr>
              <p:grpSp>
                <p:nvGrpSpPr>
                  <p:cNvPr id="41" name="Group 66">
                    <a:extLst>
                      <a:ext uri="{FF2B5EF4-FFF2-40B4-BE49-F238E27FC236}">
                        <a16:creationId xmlns:a16="http://schemas.microsoft.com/office/drawing/2014/main" id="{DB5B9A42-455E-44F9-A73B-D389BD2B8E7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277331" y="3793884"/>
                    <a:ext cx="274320" cy="457115"/>
                    <a:chOff x="4648984" y="3557916"/>
                    <a:chExt cx="274320" cy="457115"/>
                  </a:xfrm>
                </p:grpSpPr>
                <p:cxnSp>
                  <p:nvCxnSpPr>
                    <p:cNvPr id="44" name="Straight Connector 69">
                      <a:extLst>
                        <a:ext uri="{FF2B5EF4-FFF2-40B4-BE49-F238E27FC236}">
                          <a16:creationId xmlns:a16="http://schemas.microsoft.com/office/drawing/2014/main" id="{03A94EB5-D67D-4EAC-9B4E-ACB4D8436DC6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04350" y="3557916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70">
                      <a:extLst>
                        <a:ext uri="{FF2B5EF4-FFF2-40B4-BE49-F238E27FC236}">
                          <a16:creationId xmlns:a16="http://schemas.microsoft.com/office/drawing/2014/main" id="{EC975779-833E-49C5-BEE9-EEFF43CE461A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rot="7200000" flipV="1">
                      <a:off x="4714799" y="3806527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" name="Straight Connector 67">
                    <a:extLst>
                      <a:ext uri="{FF2B5EF4-FFF2-40B4-BE49-F238E27FC236}">
                        <a16:creationId xmlns:a16="http://schemas.microsoft.com/office/drawing/2014/main" id="{4793F955-5C46-40FC-9BF7-3AA728308C7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2600000" flipV="1">
                    <a:off x="3933611" y="4046033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68">
                    <a:extLst>
                      <a:ext uri="{FF2B5EF4-FFF2-40B4-BE49-F238E27FC236}">
                        <a16:creationId xmlns:a16="http://schemas.microsoft.com/office/drawing/2014/main" id="{6AAC24AF-CC85-470A-B6D8-972FADCB9856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5400000" flipV="1">
                    <a:off x="4706604" y="4018219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Oval 63">
                  <a:extLst>
                    <a:ext uri="{FF2B5EF4-FFF2-40B4-BE49-F238E27FC236}">
                      <a16:creationId xmlns:a16="http://schemas.microsoft.com/office/drawing/2014/main" id="{D87B7DAD-E12E-4D05-A322-B0089334FCF0}"/>
                    </a:ext>
                  </a:extLst>
                </p:cNvPr>
                <p:cNvSpPr/>
                <p:nvPr/>
              </p:nvSpPr>
              <p:spPr>
                <a:xfrm rot="5400000">
                  <a:off x="4330398" y="3885049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64">
                  <a:extLst>
                    <a:ext uri="{FF2B5EF4-FFF2-40B4-BE49-F238E27FC236}">
                      <a16:creationId xmlns:a16="http://schemas.microsoft.com/office/drawing/2014/main" id="{8A9CC83F-4B17-4F50-9E33-10420BCC64F8}"/>
                    </a:ext>
                  </a:extLst>
                </p:cNvPr>
                <p:cNvSpPr/>
                <p:nvPr/>
              </p:nvSpPr>
              <p:spPr>
                <a:xfrm rot="5400000">
                  <a:off x="3813667" y="4196806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65">
                  <a:extLst>
                    <a:ext uri="{FF2B5EF4-FFF2-40B4-BE49-F238E27FC236}">
                      <a16:creationId xmlns:a16="http://schemas.microsoft.com/office/drawing/2014/main" id="{28B8BA4C-444F-4D4B-8DFC-B8D5BBA840B7}"/>
                    </a:ext>
                  </a:extLst>
                </p:cNvPr>
                <p:cNvSpPr/>
                <p:nvPr/>
              </p:nvSpPr>
              <p:spPr>
                <a:xfrm rot="5400000">
                  <a:off x="4851548" y="4194209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弧形 84">
                <a:extLst>
                  <a:ext uri="{FF2B5EF4-FFF2-40B4-BE49-F238E27FC236}">
                    <a16:creationId xmlns:a16="http://schemas.microsoft.com/office/drawing/2014/main" id="{32348238-9082-4848-AFB0-2C244B674970}"/>
                  </a:ext>
                </a:extLst>
              </p:cNvPr>
              <p:cNvSpPr/>
              <p:nvPr/>
            </p:nvSpPr>
            <p:spPr>
              <a:xfrm rot="12226488" flipV="1">
                <a:off x="9989872" y="4706685"/>
                <a:ext cx="506532" cy="470898"/>
              </a:xfrm>
              <a:prstGeom prst="arc">
                <a:avLst>
                  <a:gd name="adj1" fmla="val 16200000"/>
                  <a:gd name="adj2" fmla="val 8454913"/>
                </a:avLst>
              </a:prstGeom>
              <a:ln w="38100">
                <a:solidFill>
                  <a:srgbClr val="FF0000"/>
                </a:solidFill>
                <a:prstDash val="sys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Arrow Connector 60">
                <a:extLst>
                  <a:ext uri="{FF2B5EF4-FFF2-40B4-BE49-F238E27FC236}">
                    <a16:creationId xmlns:a16="http://schemas.microsoft.com/office/drawing/2014/main" id="{D90D3F3D-E31A-4FD0-8720-A71EB23F8BC1}"/>
                  </a:ext>
                </a:extLst>
              </p:cNvPr>
              <p:cNvCxnSpPr/>
              <p:nvPr/>
            </p:nvCxnSpPr>
            <p:spPr>
              <a:xfrm flipH="1" flipV="1">
                <a:off x="10758962" y="4161050"/>
                <a:ext cx="2102" cy="420728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61">
                <a:extLst>
                  <a:ext uri="{FF2B5EF4-FFF2-40B4-BE49-F238E27FC236}">
                    <a16:creationId xmlns:a16="http://schemas.microsoft.com/office/drawing/2014/main" id="{7895335E-78BD-4B69-AA19-122DDDFCA5C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0751930" y="5293610"/>
                <a:ext cx="2102" cy="420728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80">
              <a:extLst>
                <a:ext uri="{FF2B5EF4-FFF2-40B4-BE49-F238E27FC236}">
                  <a16:creationId xmlns:a16="http://schemas.microsoft.com/office/drawing/2014/main" id="{999E16D9-8E72-4D21-BD24-368DDCA3D04E}"/>
                </a:ext>
              </a:extLst>
            </p:cNvPr>
            <p:cNvSpPr txBox="1"/>
            <p:nvPr/>
          </p:nvSpPr>
          <p:spPr>
            <a:xfrm>
              <a:off x="5508539" y="4746293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E’</a:t>
              </a: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(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K)</a:t>
              </a:r>
            </a:p>
          </p:txBody>
        </p:sp>
      </p:grpSp>
      <p:grpSp>
        <p:nvGrpSpPr>
          <p:cNvPr id="46" name="Group 155">
            <a:extLst>
              <a:ext uri="{FF2B5EF4-FFF2-40B4-BE49-F238E27FC236}">
                <a16:creationId xmlns:a16="http://schemas.microsoft.com/office/drawing/2014/main" id="{2DB62B5F-E98A-420D-86E0-68B4069435BE}"/>
              </a:ext>
            </a:extLst>
          </p:cNvPr>
          <p:cNvGrpSpPr/>
          <p:nvPr/>
        </p:nvGrpSpPr>
        <p:grpSpPr>
          <a:xfrm>
            <a:off x="7072643" y="4589571"/>
            <a:ext cx="1243740" cy="1511892"/>
            <a:chOff x="8138288" y="4453177"/>
            <a:chExt cx="1137673" cy="1382956"/>
          </a:xfrm>
        </p:grpSpPr>
        <p:sp>
          <p:nvSpPr>
            <p:cNvPr id="47" name="弧形 82">
              <a:extLst>
                <a:ext uri="{FF2B5EF4-FFF2-40B4-BE49-F238E27FC236}">
                  <a16:creationId xmlns:a16="http://schemas.microsoft.com/office/drawing/2014/main" id="{CDCFF098-03B2-4387-AD18-75E2D9A0F619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>
              <a:off x="8473473" y="5423250"/>
              <a:ext cx="182880" cy="642886"/>
            </a:xfrm>
            <a:prstGeom prst="arc">
              <a:avLst>
                <a:gd name="adj1" fmla="val 15332798"/>
                <a:gd name="adj2" fmla="val 12684645"/>
              </a:avLst>
            </a:prstGeom>
            <a:ln w="38100">
              <a:solidFill>
                <a:srgbClr val="00B0F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3BCC42A9-5D22-41FE-B6B5-8C12D357E577}"/>
                </a:ext>
              </a:extLst>
            </p:cNvPr>
            <p:cNvGrpSpPr/>
            <p:nvPr/>
          </p:nvGrpSpPr>
          <p:grpSpPr>
            <a:xfrm>
              <a:off x="8138288" y="4453177"/>
              <a:ext cx="737572" cy="1314376"/>
              <a:chOff x="12104970" y="4261093"/>
              <a:chExt cx="737572" cy="1314376"/>
            </a:xfrm>
          </p:grpSpPr>
          <p:grpSp>
            <p:nvGrpSpPr>
              <p:cNvPr id="50" name="Group 34">
                <a:extLst>
                  <a:ext uri="{FF2B5EF4-FFF2-40B4-BE49-F238E27FC236}">
                    <a16:creationId xmlns:a16="http://schemas.microsoft.com/office/drawing/2014/main" id="{26A12946-B950-49A7-B2F0-3D5868CA41EB}"/>
                  </a:ext>
                </a:extLst>
              </p:cNvPr>
              <p:cNvGrpSpPr/>
              <p:nvPr/>
            </p:nvGrpSpPr>
            <p:grpSpPr>
              <a:xfrm rot="16200000">
                <a:off x="11741908" y="4672050"/>
                <a:ext cx="1266481" cy="540357"/>
                <a:chOff x="3813667" y="3885049"/>
                <a:chExt cx="1266481" cy="540357"/>
              </a:xfrm>
            </p:grpSpPr>
            <p:grpSp>
              <p:nvGrpSpPr>
                <p:cNvPr id="52" name="Group 37">
                  <a:extLst>
                    <a:ext uri="{FF2B5EF4-FFF2-40B4-BE49-F238E27FC236}">
                      <a16:creationId xmlns:a16="http://schemas.microsoft.com/office/drawing/2014/main" id="{868961F7-AB98-446A-B2B8-DD600A892E0D}"/>
                    </a:ext>
                  </a:extLst>
                </p:cNvPr>
                <p:cNvGrpSpPr/>
                <p:nvPr/>
              </p:nvGrpSpPr>
              <p:grpSpPr>
                <a:xfrm rot="120000">
                  <a:off x="3987239" y="3956745"/>
                  <a:ext cx="981498" cy="435071"/>
                  <a:chOff x="3933611" y="3885282"/>
                  <a:chExt cx="981498" cy="435071"/>
                </a:xfrm>
              </p:grpSpPr>
              <p:grpSp>
                <p:nvGrpSpPr>
                  <p:cNvPr id="56" name="Group 41">
                    <a:extLst>
                      <a:ext uri="{FF2B5EF4-FFF2-40B4-BE49-F238E27FC236}">
                        <a16:creationId xmlns:a16="http://schemas.microsoft.com/office/drawing/2014/main" id="{4EAAF174-7E2E-41FF-B7FA-2B8AEB8B94F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277331" y="3793884"/>
                    <a:ext cx="274320" cy="457115"/>
                    <a:chOff x="4648984" y="3557916"/>
                    <a:chExt cx="274320" cy="457115"/>
                  </a:xfrm>
                </p:grpSpPr>
                <p:cxnSp>
                  <p:nvCxnSpPr>
                    <p:cNvPr id="59" name="Straight Connector 44">
                      <a:extLst>
                        <a:ext uri="{FF2B5EF4-FFF2-40B4-BE49-F238E27FC236}">
                          <a16:creationId xmlns:a16="http://schemas.microsoft.com/office/drawing/2014/main" id="{B259E606-BA4F-4DF1-A092-684BCC0D52C3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04350" y="3557916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45">
                      <a:extLst>
                        <a:ext uri="{FF2B5EF4-FFF2-40B4-BE49-F238E27FC236}">
                          <a16:creationId xmlns:a16="http://schemas.microsoft.com/office/drawing/2014/main" id="{0726F691-82B5-4B6B-8C47-7BB43F5253E8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rot="7200000" flipV="1">
                      <a:off x="4714799" y="3806527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7" name="Straight Connector 42">
                    <a:extLst>
                      <a:ext uri="{FF2B5EF4-FFF2-40B4-BE49-F238E27FC236}">
                        <a16:creationId xmlns:a16="http://schemas.microsoft.com/office/drawing/2014/main" id="{C77F9D98-9651-4B33-B947-E644DFF848FA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2600000" flipV="1">
                    <a:off x="3933611" y="4046033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43">
                    <a:extLst>
                      <a:ext uri="{FF2B5EF4-FFF2-40B4-BE49-F238E27FC236}">
                        <a16:creationId xmlns:a16="http://schemas.microsoft.com/office/drawing/2014/main" id="{477CBC0C-C16B-4427-A27F-0F5BE944F6B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5400000" flipV="1">
                    <a:off x="4706604" y="4018219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Oval 38">
                  <a:extLst>
                    <a:ext uri="{FF2B5EF4-FFF2-40B4-BE49-F238E27FC236}">
                      <a16:creationId xmlns:a16="http://schemas.microsoft.com/office/drawing/2014/main" id="{29401CA8-E7C9-46B2-8508-784509DEB77B}"/>
                    </a:ext>
                  </a:extLst>
                </p:cNvPr>
                <p:cNvSpPr/>
                <p:nvPr/>
              </p:nvSpPr>
              <p:spPr>
                <a:xfrm rot="5400000">
                  <a:off x="4330398" y="3885049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39">
                  <a:extLst>
                    <a:ext uri="{FF2B5EF4-FFF2-40B4-BE49-F238E27FC236}">
                      <a16:creationId xmlns:a16="http://schemas.microsoft.com/office/drawing/2014/main" id="{5BD796F1-576F-44A7-AB53-74B1B5F5C08F}"/>
                    </a:ext>
                  </a:extLst>
                </p:cNvPr>
                <p:cNvSpPr/>
                <p:nvPr/>
              </p:nvSpPr>
              <p:spPr>
                <a:xfrm rot="5400000">
                  <a:off x="3813667" y="4196806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40">
                  <a:extLst>
                    <a:ext uri="{FF2B5EF4-FFF2-40B4-BE49-F238E27FC236}">
                      <a16:creationId xmlns:a16="http://schemas.microsoft.com/office/drawing/2014/main" id="{8B0E559C-44DB-4389-BC15-34637BA5206A}"/>
                    </a:ext>
                  </a:extLst>
                </p:cNvPr>
                <p:cNvSpPr/>
                <p:nvPr/>
              </p:nvSpPr>
              <p:spPr>
                <a:xfrm rot="5400000">
                  <a:off x="4851548" y="4194209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弧形 82">
                <a:extLst>
                  <a:ext uri="{FF2B5EF4-FFF2-40B4-BE49-F238E27FC236}">
                    <a16:creationId xmlns:a16="http://schemas.microsoft.com/office/drawing/2014/main" id="{76640B3D-2586-4E44-BB57-0C1685AEC1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12429659" y="4031090"/>
                <a:ext cx="182880" cy="642886"/>
              </a:xfrm>
              <a:prstGeom prst="arc">
                <a:avLst>
                  <a:gd name="adj1" fmla="val 15332798"/>
                  <a:gd name="adj2" fmla="val 12684645"/>
                </a:avLst>
              </a:prstGeom>
              <a:ln w="38100">
                <a:solidFill>
                  <a:srgbClr val="00B0F0"/>
                </a:solidFill>
                <a:prstDash val="sys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文本框 80">
              <a:extLst>
                <a:ext uri="{FF2B5EF4-FFF2-40B4-BE49-F238E27FC236}">
                  <a16:creationId xmlns:a16="http://schemas.microsoft.com/office/drawing/2014/main" id="{B65C8406-7E6F-4985-9EB9-EDDAA32BE885}"/>
                </a:ext>
              </a:extLst>
            </p:cNvPr>
            <p:cNvSpPr txBox="1"/>
            <p:nvPr/>
          </p:nvSpPr>
          <p:spPr>
            <a:xfrm>
              <a:off x="8393861" y="4955222"/>
              <a:ext cx="8821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E’’</a:t>
              </a: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(</a:t>
              </a:r>
              <a:r>
                <a:rPr kumimoji="0" lang="el-GR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Γ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61" name="Group 170">
            <a:extLst>
              <a:ext uri="{FF2B5EF4-FFF2-40B4-BE49-F238E27FC236}">
                <a16:creationId xmlns:a16="http://schemas.microsoft.com/office/drawing/2014/main" id="{B4541B3E-935D-4135-A038-63C907E365EA}"/>
              </a:ext>
            </a:extLst>
          </p:cNvPr>
          <p:cNvGrpSpPr/>
          <p:nvPr/>
        </p:nvGrpSpPr>
        <p:grpSpPr>
          <a:xfrm>
            <a:off x="6075388" y="4515881"/>
            <a:ext cx="686160" cy="799721"/>
            <a:chOff x="7961676" y="4319526"/>
            <a:chExt cx="627644" cy="731520"/>
          </a:xfrm>
        </p:grpSpPr>
        <p:grpSp>
          <p:nvGrpSpPr>
            <p:cNvPr id="62" name="Group 156">
              <a:extLst>
                <a:ext uri="{FF2B5EF4-FFF2-40B4-BE49-F238E27FC236}">
                  <a16:creationId xmlns:a16="http://schemas.microsoft.com/office/drawing/2014/main" id="{D61BDF40-95D6-4BA4-A8C0-E5EFA72C3F9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7831058" y="4529231"/>
              <a:ext cx="731520" cy="312110"/>
              <a:chOff x="3813667" y="3885049"/>
              <a:chExt cx="1266481" cy="540357"/>
            </a:xfrm>
          </p:grpSpPr>
          <p:grpSp>
            <p:nvGrpSpPr>
              <p:cNvPr id="65" name="Group 157">
                <a:extLst>
                  <a:ext uri="{FF2B5EF4-FFF2-40B4-BE49-F238E27FC236}">
                    <a16:creationId xmlns:a16="http://schemas.microsoft.com/office/drawing/2014/main" id="{CCE04A54-4222-4B95-8872-50FA897496B8}"/>
                  </a:ext>
                </a:extLst>
              </p:cNvPr>
              <p:cNvGrpSpPr/>
              <p:nvPr/>
            </p:nvGrpSpPr>
            <p:grpSpPr>
              <a:xfrm rot="120000">
                <a:off x="3987239" y="3956745"/>
                <a:ext cx="981498" cy="435071"/>
                <a:chOff x="3933611" y="3885282"/>
                <a:chExt cx="981498" cy="435071"/>
              </a:xfrm>
            </p:grpSpPr>
            <p:grpSp>
              <p:nvGrpSpPr>
                <p:cNvPr id="69" name="Group 161">
                  <a:extLst>
                    <a:ext uri="{FF2B5EF4-FFF2-40B4-BE49-F238E27FC236}">
                      <a16:creationId xmlns:a16="http://schemas.microsoft.com/office/drawing/2014/main" id="{8E1024F6-37BA-4641-ABA0-732257601E59}"/>
                    </a:ext>
                  </a:extLst>
                </p:cNvPr>
                <p:cNvGrpSpPr/>
                <p:nvPr/>
              </p:nvGrpSpPr>
              <p:grpSpPr>
                <a:xfrm rot="5400000">
                  <a:off x="4277331" y="3793884"/>
                  <a:ext cx="274320" cy="457115"/>
                  <a:chOff x="4648984" y="3557916"/>
                  <a:chExt cx="274320" cy="457115"/>
                </a:xfrm>
              </p:grpSpPr>
              <p:cxnSp>
                <p:nvCxnSpPr>
                  <p:cNvPr id="72" name="Straight Connector 164">
                    <a:extLst>
                      <a:ext uri="{FF2B5EF4-FFF2-40B4-BE49-F238E27FC236}">
                        <a16:creationId xmlns:a16="http://schemas.microsoft.com/office/drawing/2014/main" id="{0E591459-0DF4-4E66-89D6-667B3A095D6C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4704350" y="3557916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65">
                    <a:extLst>
                      <a:ext uri="{FF2B5EF4-FFF2-40B4-BE49-F238E27FC236}">
                        <a16:creationId xmlns:a16="http://schemas.microsoft.com/office/drawing/2014/main" id="{0481F72A-B3AC-4FC1-BF69-55E50BCC84D2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7200000" flipV="1">
                    <a:off x="4714799" y="3806527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Straight Connector 162">
                  <a:extLst>
                    <a:ext uri="{FF2B5EF4-FFF2-40B4-BE49-F238E27FC236}">
                      <a16:creationId xmlns:a16="http://schemas.microsoft.com/office/drawing/2014/main" id="{DE8915B3-FCC4-4185-BF13-E48704167F6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2600000" flipV="1">
                  <a:off x="3933611" y="4046033"/>
                  <a:ext cx="142689" cy="27432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163">
                  <a:extLst>
                    <a:ext uri="{FF2B5EF4-FFF2-40B4-BE49-F238E27FC236}">
                      <a16:creationId xmlns:a16="http://schemas.microsoft.com/office/drawing/2014/main" id="{F01D1D90-236F-4082-99CF-8CAEF114876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 flipV="1">
                  <a:off x="4706604" y="4018219"/>
                  <a:ext cx="142689" cy="27432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Oval 158">
                <a:extLst>
                  <a:ext uri="{FF2B5EF4-FFF2-40B4-BE49-F238E27FC236}">
                    <a16:creationId xmlns:a16="http://schemas.microsoft.com/office/drawing/2014/main" id="{2060B762-DCFF-40E1-B266-241B3F405CF5}"/>
                  </a:ext>
                </a:extLst>
              </p:cNvPr>
              <p:cNvSpPr/>
              <p:nvPr/>
            </p:nvSpPr>
            <p:spPr>
              <a:xfrm rot="5400000">
                <a:off x="4330398" y="3885049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159">
                <a:extLst>
                  <a:ext uri="{FF2B5EF4-FFF2-40B4-BE49-F238E27FC236}">
                    <a16:creationId xmlns:a16="http://schemas.microsoft.com/office/drawing/2014/main" id="{7F75DCCF-6584-4001-ABEC-3F92014DFCB0}"/>
                  </a:ext>
                </a:extLst>
              </p:cNvPr>
              <p:cNvSpPr/>
              <p:nvPr/>
            </p:nvSpPr>
            <p:spPr>
              <a:xfrm rot="5400000">
                <a:off x="3813667" y="4196806"/>
                <a:ext cx="228600" cy="228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160">
                <a:extLst>
                  <a:ext uri="{FF2B5EF4-FFF2-40B4-BE49-F238E27FC236}">
                    <a16:creationId xmlns:a16="http://schemas.microsoft.com/office/drawing/2014/main" id="{9961F876-535B-4C8B-B2C9-EAD6D34D7B3F}"/>
                  </a:ext>
                </a:extLst>
              </p:cNvPr>
              <p:cNvSpPr/>
              <p:nvPr/>
            </p:nvSpPr>
            <p:spPr>
              <a:xfrm rot="5400000">
                <a:off x="4851548" y="4194209"/>
                <a:ext cx="228600" cy="228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3" name="Straight Arrow Connector 166">
              <a:extLst>
                <a:ext uri="{FF2B5EF4-FFF2-40B4-BE49-F238E27FC236}">
                  <a16:creationId xmlns:a16="http://schemas.microsoft.com/office/drawing/2014/main" id="{33F6861C-E8E7-4FAA-ABDB-848542547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1676" y="4382657"/>
              <a:ext cx="22860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169">
              <a:extLst>
                <a:ext uri="{FF2B5EF4-FFF2-40B4-BE49-F238E27FC236}">
                  <a16:creationId xmlns:a16="http://schemas.microsoft.com/office/drawing/2014/main" id="{6D1BF703-62A2-4B86-BB52-B1A1E23ED4A8}"/>
                </a:ext>
              </a:extLst>
            </p:cNvPr>
            <p:cNvCxnSpPr>
              <a:cxnSpLocks/>
            </p:cNvCxnSpPr>
            <p:nvPr/>
          </p:nvCxnSpPr>
          <p:spPr>
            <a:xfrm>
              <a:off x="8365175" y="4975566"/>
              <a:ext cx="224145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186">
            <a:extLst>
              <a:ext uri="{FF2B5EF4-FFF2-40B4-BE49-F238E27FC236}">
                <a16:creationId xmlns:a16="http://schemas.microsoft.com/office/drawing/2014/main" id="{90C10D2D-39CB-49C9-BAAE-6679921CB078}"/>
              </a:ext>
            </a:extLst>
          </p:cNvPr>
          <p:cNvGrpSpPr/>
          <p:nvPr/>
        </p:nvGrpSpPr>
        <p:grpSpPr>
          <a:xfrm>
            <a:off x="6166122" y="5364534"/>
            <a:ext cx="341209" cy="799721"/>
            <a:chOff x="8016747" y="5287493"/>
            <a:chExt cx="312110" cy="731520"/>
          </a:xfrm>
        </p:grpSpPr>
        <p:grpSp>
          <p:nvGrpSpPr>
            <p:cNvPr id="75" name="Group 171">
              <a:extLst>
                <a:ext uri="{FF2B5EF4-FFF2-40B4-BE49-F238E27FC236}">
                  <a16:creationId xmlns:a16="http://schemas.microsoft.com/office/drawing/2014/main" id="{31DA8D7D-C5D2-422F-AA6D-8A2066713D4E}"/>
                </a:ext>
              </a:extLst>
            </p:cNvPr>
            <p:cNvGrpSpPr/>
            <p:nvPr/>
          </p:nvGrpSpPr>
          <p:grpSpPr>
            <a:xfrm>
              <a:off x="8016747" y="5287493"/>
              <a:ext cx="312110" cy="731520"/>
              <a:chOff x="8040763" y="4319526"/>
              <a:chExt cx="312110" cy="731520"/>
            </a:xfrm>
          </p:grpSpPr>
          <p:grpSp>
            <p:nvGrpSpPr>
              <p:cNvPr id="77" name="Group 172">
                <a:extLst>
                  <a:ext uri="{FF2B5EF4-FFF2-40B4-BE49-F238E27FC236}">
                    <a16:creationId xmlns:a16="http://schemas.microsoft.com/office/drawing/2014/main" id="{E7D4FE86-6A40-4692-89A0-9CD30D44B20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831058" y="4529231"/>
                <a:ext cx="731520" cy="312110"/>
                <a:chOff x="3813667" y="3885049"/>
                <a:chExt cx="1266481" cy="540357"/>
              </a:xfrm>
            </p:grpSpPr>
            <p:grpSp>
              <p:nvGrpSpPr>
                <p:cNvPr id="79" name="Group 175">
                  <a:extLst>
                    <a:ext uri="{FF2B5EF4-FFF2-40B4-BE49-F238E27FC236}">
                      <a16:creationId xmlns:a16="http://schemas.microsoft.com/office/drawing/2014/main" id="{E4FA994C-5401-4311-8BA5-12357B1102F2}"/>
                    </a:ext>
                  </a:extLst>
                </p:cNvPr>
                <p:cNvGrpSpPr/>
                <p:nvPr/>
              </p:nvGrpSpPr>
              <p:grpSpPr>
                <a:xfrm rot="120000">
                  <a:off x="3987239" y="3956745"/>
                  <a:ext cx="981498" cy="435071"/>
                  <a:chOff x="3933611" y="3885282"/>
                  <a:chExt cx="981498" cy="435071"/>
                </a:xfrm>
              </p:grpSpPr>
              <p:grpSp>
                <p:nvGrpSpPr>
                  <p:cNvPr id="83" name="Group 179">
                    <a:extLst>
                      <a:ext uri="{FF2B5EF4-FFF2-40B4-BE49-F238E27FC236}">
                        <a16:creationId xmlns:a16="http://schemas.microsoft.com/office/drawing/2014/main" id="{2F6DD7CD-3308-4EFC-85BD-E3932694FEB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277331" y="3793884"/>
                    <a:ext cx="274320" cy="457115"/>
                    <a:chOff x="4648984" y="3557916"/>
                    <a:chExt cx="274320" cy="457115"/>
                  </a:xfrm>
                </p:grpSpPr>
                <p:cxnSp>
                  <p:nvCxnSpPr>
                    <p:cNvPr id="86" name="Straight Connector 182">
                      <a:extLst>
                        <a:ext uri="{FF2B5EF4-FFF2-40B4-BE49-F238E27FC236}">
                          <a16:creationId xmlns:a16="http://schemas.microsoft.com/office/drawing/2014/main" id="{FFBB5634-5671-4846-B346-7A3569F39440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04350" y="3557916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183">
                      <a:extLst>
                        <a:ext uri="{FF2B5EF4-FFF2-40B4-BE49-F238E27FC236}">
                          <a16:creationId xmlns:a16="http://schemas.microsoft.com/office/drawing/2014/main" id="{6EF4F298-FDFA-4A1B-87E8-6785C9FEEF3B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rot="7200000" flipV="1">
                      <a:off x="4714799" y="3806527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" name="Straight Connector 180">
                    <a:extLst>
                      <a:ext uri="{FF2B5EF4-FFF2-40B4-BE49-F238E27FC236}">
                        <a16:creationId xmlns:a16="http://schemas.microsoft.com/office/drawing/2014/main" id="{7A9C981B-3EC3-4380-A806-4080249129C2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2600000" flipV="1">
                    <a:off x="3933611" y="4046033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181">
                    <a:extLst>
                      <a:ext uri="{FF2B5EF4-FFF2-40B4-BE49-F238E27FC236}">
                        <a16:creationId xmlns:a16="http://schemas.microsoft.com/office/drawing/2014/main" id="{9FEBA440-5263-48C1-9F76-5994F89322A6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5400000" flipV="1">
                    <a:off x="4706604" y="4018219"/>
                    <a:ext cx="142689" cy="27432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Oval 176">
                  <a:extLst>
                    <a:ext uri="{FF2B5EF4-FFF2-40B4-BE49-F238E27FC236}">
                      <a16:creationId xmlns:a16="http://schemas.microsoft.com/office/drawing/2014/main" id="{F2BAB8A7-1CEA-47BD-8306-3988AD81BD5F}"/>
                    </a:ext>
                  </a:extLst>
                </p:cNvPr>
                <p:cNvSpPr/>
                <p:nvPr/>
              </p:nvSpPr>
              <p:spPr>
                <a:xfrm rot="5400000">
                  <a:off x="4330398" y="3885049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177">
                  <a:extLst>
                    <a:ext uri="{FF2B5EF4-FFF2-40B4-BE49-F238E27FC236}">
                      <a16:creationId xmlns:a16="http://schemas.microsoft.com/office/drawing/2014/main" id="{4FC2A9A8-DAD3-46C9-AA63-15CEAF31D485}"/>
                    </a:ext>
                  </a:extLst>
                </p:cNvPr>
                <p:cNvSpPr/>
                <p:nvPr/>
              </p:nvSpPr>
              <p:spPr>
                <a:xfrm rot="5400000">
                  <a:off x="3813667" y="4196806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178">
                  <a:extLst>
                    <a:ext uri="{FF2B5EF4-FFF2-40B4-BE49-F238E27FC236}">
                      <a16:creationId xmlns:a16="http://schemas.microsoft.com/office/drawing/2014/main" id="{F21445FD-11BB-4EEC-AF4D-57159F45BCE6}"/>
                    </a:ext>
                  </a:extLst>
                </p:cNvPr>
                <p:cNvSpPr/>
                <p:nvPr/>
              </p:nvSpPr>
              <p:spPr>
                <a:xfrm rot="5400000">
                  <a:off x="4851548" y="4194209"/>
                  <a:ext cx="228600" cy="2286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8" name="Straight Arrow Connector 173">
                <a:extLst>
                  <a:ext uri="{FF2B5EF4-FFF2-40B4-BE49-F238E27FC236}">
                    <a16:creationId xmlns:a16="http://schemas.microsoft.com/office/drawing/2014/main" id="{910406F6-AE4C-4562-948D-52EDFA99DA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56074" y="4690798"/>
                <a:ext cx="35062" cy="198846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185">
              <a:extLst>
                <a:ext uri="{FF2B5EF4-FFF2-40B4-BE49-F238E27FC236}">
                  <a16:creationId xmlns:a16="http://schemas.microsoft.com/office/drawing/2014/main" id="{F79A0342-449E-4986-9B9A-D45C43805EB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8273717" y="5429377"/>
              <a:ext cx="35062" cy="19884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Arrow: Right 188">
            <a:extLst>
              <a:ext uri="{FF2B5EF4-FFF2-40B4-BE49-F238E27FC236}">
                <a16:creationId xmlns:a16="http://schemas.microsoft.com/office/drawing/2014/main" id="{8F624EF5-124D-4A85-AF31-EB3EC82BD0A8}"/>
              </a:ext>
            </a:extLst>
          </p:cNvPr>
          <p:cNvSpPr/>
          <p:nvPr/>
        </p:nvSpPr>
        <p:spPr>
          <a:xfrm>
            <a:off x="6760044" y="5202924"/>
            <a:ext cx="252035" cy="305958"/>
          </a:xfrm>
          <a:prstGeom prst="rightArrow">
            <a:avLst>
              <a:gd name="adj1" fmla="val 50000"/>
              <a:gd name="adj2" fmla="val 3182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文本框 237">
            <a:extLst>
              <a:ext uri="{FF2B5EF4-FFF2-40B4-BE49-F238E27FC236}">
                <a16:creationId xmlns:a16="http://schemas.microsoft.com/office/drawing/2014/main" id="{7EC32211-6974-4EC3-80D7-F1377F6B0CE7}"/>
              </a:ext>
            </a:extLst>
          </p:cNvPr>
          <p:cNvSpPr txBox="1"/>
          <p:nvPr/>
        </p:nvSpPr>
        <p:spPr>
          <a:xfrm>
            <a:off x="88772" y="4123233"/>
            <a:ext cx="356188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0" name="Group 75">
            <a:extLst>
              <a:ext uri="{FF2B5EF4-FFF2-40B4-BE49-F238E27FC236}">
                <a16:creationId xmlns:a16="http://schemas.microsoft.com/office/drawing/2014/main" id="{7F3C176B-372E-4AD3-8BC3-0642F03264ED}"/>
              </a:ext>
            </a:extLst>
          </p:cNvPr>
          <p:cNvGrpSpPr/>
          <p:nvPr/>
        </p:nvGrpSpPr>
        <p:grpSpPr>
          <a:xfrm>
            <a:off x="4424397" y="4490155"/>
            <a:ext cx="1432126" cy="1670936"/>
            <a:chOff x="5829657" y="4152127"/>
            <a:chExt cx="1309993" cy="1528437"/>
          </a:xfrm>
        </p:grpSpPr>
        <p:grpSp>
          <p:nvGrpSpPr>
            <p:cNvPr id="91" name="Group 242">
              <a:extLst>
                <a:ext uri="{FF2B5EF4-FFF2-40B4-BE49-F238E27FC236}">
                  <a16:creationId xmlns:a16="http://schemas.microsoft.com/office/drawing/2014/main" id="{9CC18676-FF03-499E-8A37-CFF1E3C92B65}"/>
                </a:ext>
              </a:extLst>
            </p:cNvPr>
            <p:cNvGrpSpPr/>
            <p:nvPr/>
          </p:nvGrpSpPr>
          <p:grpSpPr>
            <a:xfrm>
              <a:off x="5829657" y="4294190"/>
              <a:ext cx="1309993" cy="1266481"/>
              <a:chOff x="5146783" y="4294190"/>
              <a:chExt cx="1309993" cy="1266481"/>
            </a:xfrm>
          </p:grpSpPr>
          <p:grpSp>
            <p:nvGrpSpPr>
              <p:cNvPr id="94" name="Group 243">
                <a:extLst>
                  <a:ext uri="{FF2B5EF4-FFF2-40B4-BE49-F238E27FC236}">
                    <a16:creationId xmlns:a16="http://schemas.microsoft.com/office/drawing/2014/main" id="{B4AA1D69-21AF-4578-9C98-A603AF9F6F70}"/>
                  </a:ext>
                </a:extLst>
              </p:cNvPr>
              <p:cNvGrpSpPr/>
              <p:nvPr/>
            </p:nvGrpSpPr>
            <p:grpSpPr>
              <a:xfrm>
                <a:off x="5146783" y="4294190"/>
                <a:ext cx="650934" cy="1266481"/>
                <a:chOff x="10007689" y="4308988"/>
                <a:chExt cx="650934" cy="1266481"/>
              </a:xfrm>
            </p:grpSpPr>
            <p:grpSp>
              <p:nvGrpSpPr>
                <p:cNvPr id="96" name="Group 245">
                  <a:extLst>
                    <a:ext uri="{FF2B5EF4-FFF2-40B4-BE49-F238E27FC236}">
                      <a16:creationId xmlns:a16="http://schemas.microsoft.com/office/drawing/2014/main" id="{4DF08A9B-C3BC-4CA2-9542-2CAB768B6D76}"/>
                    </a:ext>
                  </a:extLst>
                </p:cNvPr>
                <p:cNvGrpSpPr/>
                <p:nvPr/>
              </p:nvGrpSpPr>
              <p:grpSpPr>
                <a:xfrm rot="16200000">
                  <a:off x="9755204" y="4672050"/>
                  <a:ext cx="1266481" cy="540357"/>
                  <a:chOff x="3813667" y="3885049"/>
                  <a:chExt cx="1266481" cy="540357"/>
                </a:xfrm>
              </p:grpSpPr>
              <p:grpSp>
                <p:nvGrpSpPr>
                  <p:cNvPr id="98" name="Group 249">
                    <a:extLst>
                      <a:ext uri="{FF2B5EF4-FFF2-40B4-BE49-F238E27FC236}">
                        <a16:creationId xmlns:a16="http://schemas.microsoft.com/office/drawing/2014/main" id="{E47CB984-7159-4408-AD65-676F089F18DA}"/>
                      </a:ext>
                    </a:extLst>
                  </p:cNvPr>
                  <p:cNvGrpSpPr/>
                  <p:nvPr/>
                </p:nvGrpSpPr>
                <p:grpSpPr>
                  <a:xfrm rot="120000">
                    <a:off x="3987239" y="3956745"/>
                    <a:ext cx="981498" cy="435071"/>
                    <a:chOff x="3933611" y="3885282"/>
                    <a:chExt cx="981498" cy="435071"/>
                  </a:xfrm>
                </p:grpSpPr>
                <p:grpSp>
                  <p:nvGrpSpPr>
                    <p:cNvPr id="102" name="Group 253">
                      <a:extLst>
                        <a:ext uri="{FF2B5EF4-FFF2-40B4-BE49-F238E27FC236}">
                          <a16:creationId xmlns:a16="http://schemas.microsoft.com/office/drawing/2014/main" id="{F93FBE1D-2027-4D07-B495-3DC63210DEF7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4277331" y="3793884"/>
                      <a:ext cx="274320" cy="457115"/>
                      <a:chOff x="4648984" y="3557916"/>
                      <a:chExt cx="274320" cy="457115"/>
                    </a:xfrm>
                  </p:grpSpPr>
                  <p:cxnSp>
                    <p:nvCxnSpPr>
                      <p:cNvPr id="105" name="Straight Connector 256">
                        <a:extLst>
                          <a:ext uri="{FF2B5EF4-FFF2-40B4-BE49-F238E27FC236}">
                            <a16:creationId xmlns:a16="http://schemas.microsoft.com/office/drawing/2014/main" id="{B6C55E7A-1786-4EF1-B781-80F5B65C795E}"/>
                          </a:ext>
                        </a:extLst>
                      </p:cNvPr>
                      <p:cNvCxnSpPr>
                        <a:cxnSpLocks noChangeAspect="1"/>
                      </p:cNvCxnSpPr>
                      <p:nvPr/>
                    </p:nvCxnSpPr>
                    <p:spPr>
                      <a:xfrm flipV="1">
                        <a:off x="4704350" y="3557916"/>
                        <a:ext cx="142689" cy="274320"/>
                      </a:xfrm>
                      <a:prstGeom prst="line">
                        <a:avLst/>
                      </a:prstGeom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257">
                        <a:extLst>
                          <a:ext uri="{FF2B5EF4-FFF2-40B4-BE49-F238E27FC236}">
                            <a16:creationId xmlns:a16="http://schemas.microsoft.com/office/drawing/2014/main" id="{F8F335F6-1384-4DA8-88BB-FED0DB47AF24}"/>
                          </a:ext>
                        </a:extLst>
                      </p:cNvPr>
                      <p:cNvCxnSpPr>
                        <a:cxnSpLocks noChangeAspect="1"/>
                      </p:cNvCxnSpPr>
                      <p:nvPr/>
                    </p:nvCxnSpPr>
                    <p:spPr>
                      <a:xfrm rot="7200000" flipV="1">
                        <a:off x="4714799" y="3806527"/>
                        <a:ext cx="142689" cy="274320"/>
                      </a:xfrm>
                      <a:prstGeom prst="line">
                        <a:avLst/>
                      </a:prstGeom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3" name="Straight Connector 254">
                      <a:extLst>
                        <a:ext uri="{FF2B5EF4-FFF2-40B4-BE49-F238E27FC236}">
                          <a16:creationId xmlns:a16="http://schemas.microsoft.com/office/drawing/2014/main" id="{DBC4B1C0-7EA9-45E9-A3E5-D56B81FF155C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rot="12600000" flipV="1">
                      <a:off x="3933611" y="4046033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255">
                      <a:extLst>
                        <a:ext uri="{FF2B5EF4-FFF2-40B4-BE49-F238E27FC236}">
                          <a16:creationId xmlns:a16="http://schemas.microsoft.com/office/drawing/2014/main" id="{E9E32AB6-8E0A-463D-AE62-BCD598060328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rot="5400000" flipV="1">
                      <a:off x="4706604" y="4018219"/>
                      <a:ext cx="142689" cy="274320"/>
                    </a:xfrm>
                    <a:prstGeom prst="line">
                      <a:avLst/>
                    </a:prstGeom>
                    <a:ln w="3810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Oval 250">
                    <a:extLst>
                      <a:ext uri="{FF2B5EF4-FFF2-40B4-BE49-F238E27FC236}">
                        <a16:creationId xmlns:a16="http://schemas.microsoft.com/office/drawing/2014/main" id="{B26EFE7F-FA28-44C1-8372-0273548146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330398" y="3885049"/>
                    <a:ext cx="228600" cy="22860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Oval 251">
                    <a:extLst>
                      <a:ext uri="{FF2B5EF4-FFF2-40B4-BE49-F238E27FC236}">
                        <a16:creationId xmlns:a16="http://schemas.microsoft.com/office/drawing/2014/main" id="{73633D9B-5999-43A2-B3B3-7EE44F20E2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3667" y="4196806"/>
                    <a:ext cx="228600" cy="228600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Oval 252">
                    <a:extLst>
                      <a:ext uri="{FF2B5EF4-FFF2-40B4-BE49-F238E27FC236}">
                        <a16:creationId xmlns:a16="http://schemas.microsoft.com/office/drawing/2014/main" id="{ECE32CA3-4C08-4099-BF78-4446DAF2A5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1548" y="4194209"/>
                    <a:ext cx="228600" cy="228600"/>
                  </a:xfrm>
                  <a:prstGeom prst="ellips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" name="弧形 84">
                  <a:extLst>
                    <a:ext uri="{FF2B5EF4-FFF2-40B4-BE49-F238E27FC236}">
                      <a16:creationId xmlns:a16="http://schemas.microsoft.com/office/drawing/2014/main" id="{652D07FD-0BB4-4EB4-86A0-72108B343240}"/>
                    </a:ext>
                  </a:extLst>
                </p:cNvPr>
                <p:cNvSpPr/>
                <p:nvPr/>
              </p:nvSpPr>
              <p:spPr>
                <a:xfrm rot="15961402">
                  <a:off x="9989872" y="4706685"/>
                  <a:ext cx="506532" cy="470898"/>
                </a:xfrm>
                <a:prstGeom prst="arc">
                  <a:avLst>
                    <a:gd name="adj1" fmla="val 16200000"/>
                    <a:gd name="adj2" fmla="val 8454913"/>
                  </a:avLst>
                </a:prstGeom>
                <a:ln w="38100">
                  <a:solidFill>
                    <a:srgbClr val="FF0000"/>
                  </a:solidFill>
                  <a:prstDash val="sysDot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5" name="文本框 80">
                <a:extLst>
                  <a:ext uri="{FF2B5EF4-FFF2-40B4-BE49-F238E27FC236}">
                    <a16:creationId xmlns:a16="http://schemas.microsoft.com/office/drawing/2014/main" id="{0B9B0EF9-10AC-47E4-BE4D-80DA57FC91F5}"/>
                  </a:ext>
                </a:extLst>
              </p:cNvPr>
              <p:cNvSpPr txBox="1"/>
              <p:nvPr/>
            </p:nvSpPr>
            <p:spPr>
              <a:xfrm>
                <a:off x="5598848" y="4747407"/>
                <a:ext cx="8579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A’</a:t>
                </a:r>
                <a:r>
                  <a:rPr kumimoji="0" lang="en-US" altLang="zh-CN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(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K)</a:t>
                </a:r>
              </a:p>
            </p:txBody>
          </p:sp>
        </p:grpSp>
        <p:sp>
          <p:nvSpPr>
            <p:cNvPr id="92" name="弧形 84">
              <a:extLst>
                <a:ext uri="{FF2B5EF4-FFF2-40B4-BE49-F238E27FC236}">
                  <a16:creationId xmlns:a16="http://schemas.microsoft.com/office/drawing/2014/main" id="{2E184644-7CEF-496F-99EB-55A7D8CDF4CB}"/>
                </a:ext>
              </a:extLst>
            </p:cNvPr>
            <p:cNvSpPr/>
            <p:nvPr/>
          </p:nvSpPr>
          <p:spPr>
            <a:xfrm rot="15707899" flipV="1">
              <a:off x="6104724" y="4169944"/>
              <a:ext cx="506532" cy="470898"/>
            </a:xfrm>
            <a:prstGeom prst="arc">
              <a:avLst>
                <a:gd name="adj1" fmla="val 16200000"/>
                <a:gd name="adj2" fmla="val 8454913"/>
              </a:avLst>
            </a:prstGeom>
            <a:ln w="38100">
              <a:solidFill>
                <a:srgbClr val="00B0F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弧形 84">
              <a:extLst>
                <a:ext uri="{FF2B5EF4-FFF2-40B4-BE49-F238E27FC236}">
                  <a16:creationId xmlns:a16="http://schemas.microsoft.com/office/drawing/2014/main" id="{482245BB-EC13-4BAD-B016-B260322F6A39}"/>
                </a:ext>
              </a:extLst>
            </p:cNvPr>
            <p:cNvSpPr/>
            <p:nvPr/>
          </p:nvSpPr>
          <p:spPr>
            <a:xfrm rot="9395452" flipV="1">
              <a:off x="6118238" y="5209666"/>
              <a:ext cx="506532" cy="470898"/>
            </a:xfrm>
            <a:prstGeom prst="arc">
              <a:avLst>
                <a:gd name="adj1" fmla="val 16200000"/>
                <a:gd name="adj2" fmla="val 8454913"/>
              </a:avLst>
            </a:prstGeom>
            <a:ln w="38100">
              <a:solidFill>
                <a:srgbClr val="00B0F0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63B212CC-B83A-4966-A804-397D6E872BFC}"/>
                  </a:ext>
                </a:extLst>
              </p:cNvPr>
              <p:cNvSpPr txBox="1"/>
              <p:nvPr/>
            </p:nvSpPr>
            <p:spPr>
              <a:xfrm>
                <a:off x="572833" y="6254152"/>
                <a:ext cx="1858190" cy="44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sup>
                      </m:sSubSup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63B212CC-B83A-4966-A804-397D6E872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3" y="6254152"/>
                <a:ext cx="1858190" cy="440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60D9D28-3E50-4F9B-BA05-F0CC65746F65}"/>
                  </a:ext>
                </a:extLst>
              </p:cNvPr>
              <p:cNvSpPr txBox="1"/>
              <p:nvPr/>
            </p:nvSpPr>
            <p:spPr>
              <a:xfrm>
                <a:off x="2645731" y="6246910"/>
                <a:ext cx="1447803" cy="45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E60D9D28-3E50-4F9B-BA05-F0CC65746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731" y="6246910"/>
                <a:ext cx="1447803" cy="451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1ED8C3B8-C0ED-4D0C-9DD1-A5848C3852B4}"/>
                  </a:ext>
                </a:extLst>
              </p:cNvPr>
              <p:cNvSpPr txBox="1"/>
              <p:nvPr/>
            </p:nvSpPr>
            <p:spPr>
              <a:xfrm>
                <a:off x="4443075" y="6250533"/>
                <a:ext cx="1447803" cy="45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bSup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1ED8C3B8-C0ED-4D0C-9DD1-A5848C38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75" y="6250533"/>
                <a:ext cx="1447803" cy="451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9E5D1724-1F4E-4338-BABA-0752153CB6F8}"/>
                  </a:ext>
                </a:extLst>
              </p:cNvPr>
              <p:cNvSpPr txBox="1"/>
              <p:nvPr/>
            </p:nvSpPr>
            <p:spPr>
              <a:xfrm>
                <a:off x="6197558" y="6226918"/>
                <a:ext cx="1858190" cy="45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𝐑</m:t>
                          </m:r>
                        </m:sup>
                      </m:sSubSup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𝐃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9E5D1724-1F4E-4338-BABA-0752153CB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58" y="6226918"/>
                <a:ext cx="1858190" cy="451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文本框 80">
            <a:extLst>
              <a:ext uri="{FF2B5EF4-FFF2-40B4-BE49-F238E27FC236}">
                <a16:creationId xmlns:a16="http://schemas.microsoft.com/office/drawing/2014/main" id="{D6A7A127-580C-415D-83D4-5E0C222AAA35}"/>
              </a:ext>
            </a:extLst>
          </p:cNvPr>
          <p:cNvSpPr txBox="1"/>
          <p:nvPr/>
        </p:nvSpPr>
        <p:spPr>
          <a:xfrm>
            <a:off x="8459780" y="4345565"/>
            <a:ext cx="374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E’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K):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in-plane longitudinal optical (LO) phonon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2" name="文本框 80">
            <a:extLst>
              <a:ext uri="{FF2B5EF4-FFF2-40B4-BE49-F238E27FC236}">
                <a16:creationId xmlns:a16="http://schemas.microsoft.com/office/drawing/2014/main" id="{7DF3846D-C879-439B-B033-45A21103DB5E}"/>
              </a:ext>
            </a:extLst>
          </p:cNvPr>
          <p:cNvSpPr txBox="1"/>
          <p:nvPr/>
        </p:nvSpPr>
        <p:spPr>
          <a:xfrm>
            <a:off x="8592531" y="5065616"/>
            <a:ext cx="3410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E’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K):</a:t>
            </a:r>
            <a:r>
              <a:rPr lang="en-US" sz="2000" dirty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in-plane transverse acoustic (TA) phonon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3" name="文本框 80">
            <a:extLst>
              <a:ext uri="{FF2B5EF4-FFF2-40B4-BE49-F238E27FC236}">
                <a16:creationId xmlns:a16="http://schemas.microsoft.com/office/drawing/2014/main" id="{D99F1E48-416E-46A0-9CED-D6AF0B7C9C68}"/>
              </a:ext>
            </a:extLst>
          </p:cNvPr>
          <p:cNvSpPr txBox="1"/>
          <p:nvPr/>
        </p:nvSpPr>
        <p:spPr>
          <a:xfrm>
            <a:off x="8654966" y="5757518"/>
            <a:ext cx="3498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A’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K):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in-plane longitudinal acoustic (LA) phonon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4" name="文本框 80">
            <a:extLst>
              <a:ext uri="{FF2B5EF4-FFF2-40B4-BE49-F238E27FC236}">
                <a16:creationId xmlns:a16="http://schemas.microsoft.com/office/drawing/2014/main" id="{2FCC20B2-1ECE-406B-A60B-D310B5846B50}"/>
              </a:ext>
            </a:extLst>
          </p:cNvPr>
          <p:cNvSpPr txBox="1"/>
          <p:nvPr/>
        </p:nvSpPr>
        <p:spPr>
          <a:xfrm>
            <a:off x="8700852" y="6419878"/>
            <a:ext cx="316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E’’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(</a:t>
            </a: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):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phonon at </a:t>
            </a:r>
            <a:r>
              <a:rPr lang="el-GR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57945209-8DD9-4169-B5A9-828D1183548C}"/>
              </a:ext>
            </a:extLst>
          </p:cNvPr>
          <p:cNvSpPr/>
          <p:nvPr/>
        </p:nvSpPr>
        <p:spPr>
          <a:xfrm>
            <a:off x="389552" y="168559"/>
            <a:ext cx="8390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Phonon replicas of the dark </a:t>
            </a:r>
            <a:r>
              <a:rPr lang="en-US" sz="2400" b="1" dirty="0" err="1">
                <a:solidFill>
                  <a:srgbClr val="000000"/>
                </a:solidFill>
              </a:rPr>
              <a:t>trions</a:t>
            </a:r>
            <a:r>
              <a:rPr lang="en-US" sz="2400" b="1" dirty="0">
                <a:solidFill>
                  <a:srgbClr val="000000"/>
                </a:solidFill>
              </a:rPr>
              <a:t> and phonon modes</a:t>
            </a:r>
            <a:r>
              <a:rPr lang="en-US" sz="2400" b="1" dirty="0"/>
              <a:t> 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117" name="Picture 2" descr="Image result for APS">
            <a:extLst>
              <a:ext uri="{FF2B5EF4-FFF2-40B4-BE49-F238E27FC236}">
                <a16:creationId xmlns:a16="http://schemas.microsoft.com/office/drawing/2014/main" id="{1F486DEA-8B5E-468A-8051-7E44AFEA9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6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文本框 422">
            <a:extLst>
              <a:ext uri="{FF2B5EF4-FFF2-40B4-BE49-F238E27FC236}">
                <a16:creationId xmlns:a16="http://schemas.microsoft.com/office/drawing/2014/main" id="{3E157DA7-1DBD-4076-A83A-646A14ECE60C}"/>
              </a:ext>
            </a:extLst>
          </p:cNvPr>
          <p:cNvSpPr txBox="1"/>
          <p:nvPr/>
        </p:nvSpPr>
        <p:spPr>
          <a:xfrm>
            <a:off x="0" y="6058403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8D0158-89CF-4287-B825-2ABFA5C756FA}"/>
              </a:ext>
            </a:extLst>
          </p:cNvPr>
          <p:cNvSpPr txBox="1"/>
          <p:nvPr/>
        </p:nvSpPr>
        <p:spPr>
          <a:xfrm flipH="1">
            <a:off x="2361220" y="1565670"/>
            <a:ext cx="2612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through the interlayer electron–hole recombination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assisted by emitting a K phonon </a:t>
            </a:r>
            <a:br>
              <a:rPr lang="en-US" sz="1600"/>
            </a:br>
            <a:endParaRPr lang="en-US" sz="1600" dirty="0"/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D0D72605-8912-40F3-9DB8-B92C6520C3BC}"/>
              </a:ext>
            </a:extLst>
          </p:cNvPr>
          <p:cNvSpPr txBox="1"/>
          <p:nvPr/>
        </p:nvSpPr>
        <p:spPr>
          <a:xfrm flipH="1">
            <a:off x="2496304" y="5122870"/>
            <a:ext cx="2109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through the intralayer recombination assisted by emitting a Г phonon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CE27DA-436B-4EC8-9095-A6111D48CC94}"/>
              </a:ext>
            </a:extLst>
          </p:cNvPr>
          <p:cNvSpPr/>
          <p:nvPr/>
        </p:nvSpPr>
        <p:spPr>
          <a:xfrm>
            <a:off x="389552" y="168559"/>
            <a:ext cx="8390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Schematics of the possible recombination paths</a:t>
            </a:r>
            <a:endParaRPr 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BE3AE9-AB6B-4CDD-9931-E9627076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25" y="1156818"/>
            <a:ext cx="2379079" cy="21584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38DB84-36FE-48BB-860D-30A7D5160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36" y="4406103"/>
            <a:ext cx="2323059" cy="2243243"/>
          </a:xfrm>
          <a:prstGeom prst="rect">
            <a:avLst/>
          </a:prstGeom>
        </p:spPr>
      </p:pic>
      <p:pic>
        <p:nvPicPr>
          <p:cNvPr id="420" name="图片 419" descr="图示&#10;&#10;描述已自动生成">
            <a:extLst>
              <a:ext uri="{FF2B5EF4-FFF2-40B4-BE49-F238E27FC236}">
                <a16:creationId xmlns:a16="http://schemas.microsoft.com/office/drawing/2014/main" id="{B3E92244-5323-4855-91CA-688407A5BF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2641"/>
          <a:stretch/>
        </p:blipFill>
        <p:spPr>
          <a:xfrm>
            <a:off x="7000240" y="817810"/>
            <a:ext cx="5115560" cy="1853672"/>
          </a:xfrm>
          <a:prstGeom prst="rect">
            <a:avLst/>
          </a:prstGeom>
        </p:spPr>
      </p:pic>
      <p:pic>
        <p:nvPicPr>
          <p:cNvPr id="421" name="图片 420" descr="图示&#10;&#10;描述已自动生成">
            <a:extLst>
              <a:ext uri="{FF2B5EF4-FFF2-40B4-BE49-F238E27FC236}">
                <a16:creationId xmlns:a16="http://schemas.microsoft.com/office/drawing/2014/main" id="{DC8AC8D5-9E9C-4B58-8E76-FDE3446A5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76" y="2809223"/>
            <a:ext cx="5053688" cy="1925025"/>
          </a:xfrm>
          <a:prstGeom prst="rect">
            <a:avLst/>
          </a:prstGeom>
        </p:spPr>
      </p:pic>
      <p:pic>
        <p:nvPicPr>
          <p:cNvPr id="422" name="图片 421" descr="图示&#10;&#10;描述已自动生成">
            <a:extLst>
              <a:ext uri="{FF2B5EF4-FFF2-40B4-BE49-F238E27FC236}">
                <a16:creationId xmlns:a16="http://schemas.microsoft.com/office/drawing/2014/main" id="{02186265-BF01-4132-8680-173E363EC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20" y="4907575"/>
            <a:ext cx="5021980" cy="1925025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813D550E-0582-4B80-9054-38A251E9388B}"/>
              </a:ext>
            </a:extLst>
          </p:cNvPr>
          <p:cNvSpPr/>
          <p:nvPr/>
        </p:nvSpPr>
        <p:spPr>
          <a:xfrm>
            <a:off x="2525989" y="3919674"/>
            <a:ext cx="2379386" cy="3329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E208FF-C95C-4625-8D45-4B7EB74F4871}"/>
              </a:ext>
            </a:extLst>
          </p:cNvPr>
          <p:cNvSpPr/>
          <p:nvPr/>
        </p:nvSpPr>
        <p:spPr>
          <a:xfrm>
            <a:off x="5213463" y="1565670"/>
            <a:ext cx="1831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Charge-neutral region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322C58-F963-41A5-A447-C80910BF8E5B}"/>
              </a:ext>
            </a:extLst>
          </p:cNvPr>
          <p:cNvSpPr/>
          <p:nvPr/>
        </p:nvSpPr>
        <p:spPr>
          <a:xfrm>
            <a:off x="5410441" y="3697832"/>
            <a:ext cx="1607179" cy="595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Hole-doping region </a:t>
            </a:r>
          </a:p>
        </p:txBody>
      </p:sp>
      <p:sp>
        <p:nvSpPr>
          <p:cNvPr id="424" name="矩形 423">
            <a:extLst>
              <a:ext uri="{FF2B5EF4-FFF2-40B4-BE49-F238E27FC236}">
                <a16:creationId xmlns:a16="http://schemas.microsoft.com/office/drawing/2014/main" id="{93DA773B-75AC-4ADC-BB0B-61421B074710}"/>
              </a:ext>
            </a:extLst>
          </p:cNvPr>
          <p:cNvSpPr/>
          <p:nvPr/>
        </p:nvSpPr>
        <p:spPr>
          <a:xfrm>
            <a:off x="5330654" y="5760598"/>
            <a:ext cx="1631486" cy="595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Electron-doping region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1C2F88A-7F33-441B-8FBC-D3BC52BBA9DD}"/>
              </a:ext>
            </a:extLst>
          </p:cNvPr>
          <p:cNvSpPr/>
          <p:nvPr/>
        </p:nvSpPr>
        <p:spPr>
          <a:xfrm>
            <a:off x="2052827" y="3364535"/>
            <a:ext cx="3325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Intervalley and intravalley scattering through the conduction band</a:t>
            </a:r>
          </a:p>
        </p:txBody>
      </p:sp>
      <p:pic>
        <p:nvPicPr>
          <p:cNvPr id="426" name="Picture 2" descr="Image result for APS">
            <a:extLst>
              <a:ext uri="{FF2B5EF4-FFF2-40B4-BE49-F238E27FC236}">
                <a16:creationId xmlns:a16="http://schemas.microsoft.com/office/drawing/2014/main" id="{6CAD654E-3B96-4808-B539-EDF74A076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1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6C37C69-99B7-4F3A-BECA-3AA3AAFAB026}"/>
              </a:ext>
            </a:extLst>
          </p:cNvPr>
          <p:cNvSpPr/>
          <p:nvPr/>
        </p:nvSpPr>
        <p:spPr>
          <a:xfrm>
            <a:off x="1586397" y="1133660"/>
            <a:ext cx="33257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Intervalley scattering through valence band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F8369DA-A8A0-4738-A463-46D66E49DFF4}"/>
              </a:ext>
            </a:extLst>
          </p:cNvPr>
          <p:cNvSpPr/>
          <p:nvPr/>
        </p:nvSpPr>
        <p:spPr>
          <a:xfrm>
            <a:off x="7746367" y="1273472"/>
            <a:ext cx="3325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Exchange interaction</a:t>
            </a:r>
            <a:r>
              <a:rPr lang="en-US" dirty="0"/>
              <a:t>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889195-1367-46E3-A7CF-254FF1C4432D}"/>
              </a:ext>
            </a:extLst>
          </p:cNvPr>
          <p:cNvSpPr/>
          <p:nvPr/>
        </p:nvSpPr>
        <p:spPr>
          <a:xfrm>
            <a:off x="389552" y="168559"/>
            <a:ext cx="8390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Schematics of the possible recombination paths</a:t>
            </a:r>
            <a:endParaRPr lang="en-US" sz="2400" b="1" dirty="0"/>
          </a:p>
        </p:txBody>
      </p:sp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7DF6D3DD-6D08-467F-A392-8EC8A55CB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0" y="1792615"/>
            <a:ext cx="4992220" cy="3272770"/>
          </a:xfrm>
          <a:prstGeom prst="rect">
            <a:avLst/>
          </a:prstGeom>
        </p:spPr>
      </p:pic>
      <p:pic>
        <p:nvPicPr>
          <p:cNvPr id="11" name="图片 10" descr="图示&#10;&#10;描述已自动生成">
            <a:extLst>
              <a:ext uri="{FF2B5EF4-FFF2-40B4-BE49-F238E27FC236}">
                <a16:creationId xmlns:a16="http://schemas.microsoft.com/office/drawing/2014/main" id="{5BF37C50-8911-4F74-8F9F-A47B16C92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64" y="2026212"/>
            <a:ext cx="4817511" cy="2799788"/>
          </a:xfrm>
          <a:prstGeom prst="rect">
            <a:avLst/>
          </a:prstGeom>
        </p:spPr>
      </p:pic>
      <p:pic>
        <p:nvPicPr>
          <p:cNvPr id="13" name="Picture 2" descr="Image result for APS">
            <a:extLst>
              <a:ext uri="{FF2B5EF4-FFF2-40B4-BE49-F238E27FC236}">
                <a16:creationId xmlns:a16="http://schemas.microsoft.com/office/drawing/2014/main" id="{C8851E53-4C97-417F-B676-288F299C0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3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766DBCB-972C-4411-9A9E-8D1A37483BCB}"/>
              </a:ext>
            </a:extLst>
          </p:cNvPr>
          <p:cNvSpPr txBox="1"/>
          <p:nvPr/>
        </p:nvSpPr>
        <p:spPr>
          <a:xfrm>
            <a:off x="0" y="6058403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图片 6" descr="手机屏幕截图&#10;&#10;描述已自动生成">
            <a:extLst>
              <a:ext uri="{FF2B5EF4-FFF2-40B4-BE49-F238E27FC236}">
                <a16:creationId xmlns:a16="http://schemas.microsoft.com/office/drawing/2014/main" id="{59C6AD12-7782-48D7-9F77-DCB850900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3" b="93772"/>
          <a:stretch/>
        </p:blipFill>
        <p:spPr>
          <a:xfrm>
            <a:off x="326607" y="218523"/>
            <a:ext cx="8817394" cy="37824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D53BB57-DF25-48EE-8195-B75395454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8" y="872613"/>
            <a:ext cx="11203444" cy="5920519"/>
          </a:xfrm>
          <a:prstGeom prst="rect">
            <a:avLst/>
          </a:prstGeom>
        </p:spPr>
      </p:pic>
      <p:pic>
        <p:nvPicPr>
          <p:cNvPr id="6" name="Picture 2" descr="Image result for APS">
            <a:extLst>
              <a:ext uri="{FF2B5EF4-FFF2-40B4-BE49-F238E27FC236}">
                <a16:creationId xmlns:a16="http://schemas.microsoft.com/office/drawing/2014/main" id="{1A0A21FA-F9B0-4D7A-829F-BE9CD4D19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8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表, 折线图, 直方图&#10;&#10;描述已自动生成">
            <a:extLst>
              <a:ext uri="{FF2B5EF4-FFF2-40B4-BE49-F238E27FC236}">
                <a16:creationId xmlns:a16="http://schemas.microsoft.com/office/drawing/2014/main" id="{04A203C6-5777-45A9-83B6-7E5A2893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57" y="1081902"/>
            <a:ext cx="3154924" cy="2551656"/>
          </a:xfrm>
          <a:prstGeom prst="rect">
            <a:avLst/>
          </a:prstGeom>
        </p:spPr>
      </p:pic>
      <p:sp>
        <p:nvSpPr>
          <p:cNvPr id="242" name="矩形 241">
            <a:extLst>
              <a:ext uri="{FF2B5EF4-FFF2-40B4-BE49-F238E27FC236}">
                <a16:creationId xmlns:a16="http://schemas.microsoft.com/office/drawing/2014/main" id="{B4D5F509-B052-457F-ADA6-4B320DFAA7B5}"/>
              </a:ext>
            </a:extLst>
          </p:cNvPr>
          <p:cNvSpPr/>
          <p:nvPr/>
        </p:nvSpPr>
        <p:spPr>
          <a:xfrm>
            <a:off x="257655" y="1101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Magneto-PL spectra </a:t>
            </a:r>
            <a:r>
              <a:rPr lang="en-US" altLang="zh-CN" sz="2400" b="1" dirty="0">
                <a:solidFill>
                  <a:srgbClr val="000000"/>
                </a:solidFill>
              </a:rPr>
              <a:t>and Landau quantization</a:t>
            </a:r>
            <a:r>
              <a:rPr lang="en-US" sz="2400" b="1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78" name="图片 477">
            <a:extLst>
              <a:ext uri="{FF2B5EF4-FFF2-40B4-BE49-F238E27FC236}">
                <a16:creationId xmlns:a16="http://schemas.microsoft.com/office/drawing/2014/main" id="{745453D6-882E-40FC-AF59-58EED832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914" y="715137"/>
            <a:ext cx="6464795" cy="5508848"/>
          </a:xfrm>
          <a:prstGeom prst="rect">
            <a:avLst/>
          </a:prstGeom>
        </p:spPr>
      </p:pic>
      <p:pic>
        <p:nvPicPr>
          <p:cNvPr id="481" name="图片 480">
            <a:extLst>
              <a:ext uri="{FF2B5EF4-FFF2-40B4-BE49-F238E27FC236}">
                <a16:creationId xmlns:a16="http://schemas.microsoft.com/office/drawing/2014/main" id="{BB2FB637-CE05-414C-A4B8-E04B26395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08" t="49988"/>
          <a:stretch/>
        </p:blipFill>
        <p:spPr>
          <a:xfrm>
            <a:off x="6317673" y="903612"/>
            <a:ext cx="2802037" cy="2720620"/>
          </a:xfrm>
          <a:prstGeom prst="rect">
            <a:avLst/>
          </a:prstGeom>
        </p:spPr>
      </p:pic>
      <p:sp>
        <p:nvSpPr>
          <p:cNvPr id="482" name="文本框 481">
            <a:extLst>
              <a:ext uri="{FF2B5EF4-FFF2-40B4-BE49-F238E27FC236}">
                <a16:creationId xmlns:a16="http://schemas.microsoft.com/office/drawing/2014/main" id="{46BE53AD-5BFD-4368-9E02-FDE1EEC7F394}"/>
              </a:ext>
            </a:extLst>
          </p:cNvPr>
          <p:cNvSpPr txBox="1"/>
          <p:nvPr/>
        </p:nvSpPr>
        <p:spPr>
          <a:xfrm>
            <a:off x="3513647" y="3501477"/>
            <a:ext cx="2802038" cy="2610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80" name="图片 479">
            <a:extLst>
              <a:ext uri="{FF2B5EF4-FFF2-40B4-BE49-F238E27FC236}">
                <a16:creationId xmlns:a16="http://schemas.microsoft.com/office/drawing/2014/main" id="{CF92FC67-7810-4D9E-BAF0-0ED3B6469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27" y="3908602"/>
            <a:ext cx="7666997" cy="932022"/>
          </a:xfrm>
          <a:prstGeom prst="rect">
            <a:avLst/>
          </a:prstGeom>
        </p:spPr>
      </p:pic>
      <p:pic>
        <p:nvPicPr>
          <p:cNvPr id="484" name="图片 483">
            <a:extLst>
              <a:ext uri="{FF2B5EF4-FFF2-40B4-BE49-F238E27FC236}">
                <a16:creationId xmlns:a16="http://schemas.microsoft.com/office/drawing/2014/main" id="{DBFE113F-587B-42CC-9DA9-D2EEF74F9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01" y="4820970"/>
            <a:ext cx="1158261" cy="316711"/>
          </a:xfrm>
          <a:prstGeom prst="rect">
            <a:avLst/>
          </a:prstGeom>
        </p:spPr>
      </p:pic>
      <p:sp>
        <p:nvSpPr>
          <p:cNvPr id="487" name="文本框 486">
            <a:extLst>
              <a:ext uri="{FF2B5EF4-FFF2-40B4-BE49-F238E27FC236}">
                <a16:creationId xmlns:a16="http://schemas.microsoft.com/office/drawing/2014/main" id="{B6EB06F6-3096-41AF-88EA-4C7B04DBFF07}"/>
              </a:ext>
            </a:extLst>
          </p:cNvPr>
          <p:cNvSpPr txBox="1"/>
          <p:nvPr/>
        </p:nvSpPr>
        <p:spPr>
          <a:xfrm>
            <a:off x="4450080" y="41422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89" name="图片 488">
            <a:extLst>
              <a:ext uri="{FF2B5EF4-FFF2-40B4-BE49-F238E27FC236}">
                <a16:creationId xmlns:a16="http://schemas.microsoft.com/office/drawing/2014/main" id="{FA6520D6-C12F-4F35-BF21-155BD30083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>
          <a:xfrm>
            <a:off x="3778161" y="5588922"/>
            <a:ext cx="2088835" cy="473383"/>
          </a:xfrm>
          <a:prstGeom prst="rect">
            <a:avLst/>
          </a:prstGeom>
        </p:spPr>
      </p:pic>
      <p:pic>
        <p:nvPicPr>
          <p:cNvPr id="491" name="图片 490">
            <a:extLst>
              <a:ext uri="{FF2B5EF4-FFF2-40B4-BE49-F238E27FC236}">
                <a16:creationId xmlns:a16="http://schemas.microsoft.com/office/drawing/2014/main" id="{2F7107D4-C69A-4BE7-9934-E11735883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20" y="5564924"/>
            <a:ext cx="1719950" cy="575521"/>
          </a:xfrm>
          <a:prstGeom prst="rect">
            <a:avLst/>
          </a:prstGeom>
        </p:spPr>
      </p:pic>
      <p:sp>
        <p:nvSpPr>
          <p:cNvPr id="492" name="文本框 491">
            <a:extLst>
              <a:ext uri="{FF2B5EF4-FFF2-40B4-BE49-F238E27FC236}">
                <a16:creationId xmlns:a16="http://schemas.microsoft.com/office/drawing/2014/main" id="{C3B5614F-C358-421C-961B-59FB0E28655D}"/>
              </a:ext>
            </a:extLst>
          </p:cNvPr>
          <p:cNvSpPr txBox="1"/>
          <p:nvPr/>
        </p:nvSpPr>
        <p:spPr>
          <a:xfrm flipH="1">
            <a:off x="3710427" y="3699952"/>
            <a:ext cx="64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inter-LL transition rate from n in K valley to -n′ in K′ valley: </a:t>
            </a:r>
          </a:p>
        </p:txBody>
      </p:sp>
      <p:sp>
        <p:nvSpPr>
          <p:cNvPr id="493" name="矩形 492">
            <a:extLst>
              <a:ext uri="{FF2B5EF4-FFF2-40B4-BE49-F238E27FC236}">
                <a16:creationId xmlns:a16="http://schemas.microsoft.com/office/drawing/2014/main" id="{2DA8E592-8B4C-46F9-82A5-E400FF661500}"/>
              </a:ext>
            </a:extLst>
          </p:cNvPr>
          <p:cNvSpPr/>
          <p:nvPr/>
        </p:nvSpPr>
        <p:spPr>
          <a:xfrm>
            <a:off x="3710427" y="4778507"/>
            <a:ext cx="493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selection rule for optical intra-LL transition: </a:t>
            </a:r>
          </a:p>
        </p:txBody>
      </p:sp>
      <p:sp>
        <p:nvSpPr>
          <p:cNvPr id="494" name="矩形 493">
            <a:extLst>
              <a:ext uri="{FF2B5EF4-FFF2-40B4-BE49-F238E27FC236}">
                <a16:creationId xmlns:a16="http://schemas.microsoft.com/office/drawing/2014/main" id="{07BD8746-0928-44E2-8DBA-12E1F80B9A0E}"/>
              </a:ext>
            </a:extLst>
          </p:cNvPr>
          <p:cNvSpPr/>
          <p:nvPr/>
        </p:nvSpPr>
        <p:spPr>
          <a:xfrm>
            <a:off x="3710427" y="5193932"/>
            <a:ext cx="221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LL of the exciton: </a:t>
            </a:r>
          </a:p>
        </p:txBody>
      </p:sp>
      <p:sp>
        <p:nvSpPr>
          <p:cNvPr id="495" name="矩形 494">
            <a:extLst>
              <a:ext uri="{FF2B5EF4-FFF2-40B4-BE49-F238E27FC236}">
                <a16:creationId xmlns:a16="http://schemas.microsoft.com/office/drawing/2014/main" id="{60F1429A-698E-4430-82FC-E447E2B6BD91}"/>
              </a:ext>
            </a:extLst>
          </p:cNvPr>
          <p:cNvSpPr/>
          <p:nvPr/>
        </p:nvSpPr>
        <p:spPr>
          <a:xfrm>
            <a:off x="5975511" y="5197352"/>
            <a:ext cx="331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Effective mass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of exciton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8" name="文本框 237">
            <a:extLst>
              <a:ext uri="{FF2B5EF4-FFF2-40B4-BE49-F238E27FC236}">
                <a16:creationId xmlns:a16="http://schemas.microsoft.com/office/drawing/2014/main" id="{1D31B042-5FA2-4875-8F46-FEAE794811E3}"/>
              </a:ext>
            </a:extLst>
          </p:cNvPr>
          <p:cNvSpPr txBox="1"/>
          <p:nvPr/>
        </p:nvSpPr>
        <p:spPr>
          <a:xfrm>
            <a:off x="9113554" y="810957"/>
            <a:ext cx="356188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" descr="Image result for APS">
            <a:extLst>
              <a:ext uri="{FF2B5EF4-FFF2-40B4-BE49-F238E27FC236}">
                <a16:creationId xmlns:a16="http://schemas.microsoft.com/office/drawing/2014/main" id="{FE7BCCD9-2F97-4C73-BA02-8D9A69A98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FD123F-FDE3-4FD8-A249-9E614DDFB5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202" b="10357"/>
          <a:stretch/>
        </p:blipFill>
        <p:spPr>
          <a:xfrm>
            <a:off x="9134200" y="5550021"/>
            <a:ext cx="1249071" cy="57552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17F6614-5A1E-4C0F-86BE-76D04C50193C}"/>
              </a:ext>
            </a:extLst>
          </p:cNvPr>
          <p:cNvSpPr/>
          <p:nvPr/>
        </p:nvSpPr>
        <p:spPr>
          <a:xfrm>
            <a:off x="8748094" y="5197078"/>
            <a:ext cx="221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LL of the hole: </a:t>
            </a:r>
          </a:p>
        </p:txBody>
      </p:sp>
    </p:spTree>
    <p:extLst>
      <p:ext uri="{BB962C8B-B14F-4D97-AF65-F5344CB8AC3E}">
        <p14:creationId xmlns:p14="http://schemas.microsoft.com/office/powerpoint/2010/main" val="386222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4D5021D5-B9BF-46BF-9C99-0E7F8A31D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21" y="528083"/>
          <a:ext cx="6520063" cy="498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4D5021D5-B9BF-46BF-9C99-0E7F8A31D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21" y="528083"/>
                        <a:ext cx="6520063" cy="498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F9B01221-1F3F-409B-9AEE-15ABFF4CFFDE}"/>
              </a:ext>
            </a:extLst>
          </p:cNvPr>
          <p:cNvSpPr/>
          <p:nvPr/>
        </p:nvSpPr>
        <p:spPr>
          <a:xfrm>
            <a:off x="246712" y="19118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Zeeman shift and many body physics </a:t>
            </a:r>
            <a:endParaRPr lang="en-US" sz="2400" b="1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B4C93E8-612E-46AF-8DD5-710409B7D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0869" y="528083"/>
          <a:ext cx="6520063" cy="498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5B4C93E8-612E-46AF-8DD5-710409B7D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0869" y="528083"/>
                        <a:ext cx="6520063" cy="498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B4B8509-7A20-4510-83A3-EBF9D13F8B6C}"/>
                  </a:ext>
                </a:extLst>
              </p:cNvPr>
              <p:cNvSpPr txBox="1"/>
              <p:nvPr/>
            </p:nvSpPr>
            <p:spPr>
              <a:xfrm>
                <a:off x="8373327" y="5545992"/>
                <a:ext cx="887487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B4B8509-7A20-4510-83A3-EBF9D13F8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327" y="5545992"/>
                <a:ext cx="887487" cy="6135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1C4603-7721-428C-ADFB-14BC3A2CF415}"/>
                  </a:ext>
                </a:extLst>
              </p:cNvPr>
              <p:cNvSpPr txBox="1"/>
              <p:nvPr/>
            </p:nvSpPr>
            <p:spPr>
              <a:xfrm>
                <a:off x="9530900" y="5545992"/>
                <a:ext cx="898195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1C4603-7721-428C-ADFB-14BC3A2C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900" y="5545992"/>
                <a:ext cx="898195" cy="6135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APS">
            <a:extLst>
              <a:ext uri="{FF2B5EF4-FFF2-40B4-BE49-F238E27FC236}">
                <a16:creationId xmlns:a16="http://schemas.microsoft.com/office/drawing/2014/main" id="{524DE1C9-AB8E-4168-A266-86FBB8CB7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643" r="16648" b="9000"/>
          <a:stretch/>
        </p:blipFill>
        <p:spPr bwMode="auto">
          <a:xfrm>
            <a:off x="11188699" y="16934"/>
            <a:ext cx="994455" cy="7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3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708</Words>
  <Application>Microsoft Office PowerPoint</Application>
  <PresentationFormat>宽屏</PresentationFormat>
  <Paragraphs>109</Paragraphs>
  <Slides>12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主题​​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Shengnan</dc:creator>
  <cp:lastModifiedBy>Miao Shengnan</cp:lastModifiedBy>
  <cp:revision>18</cp:revision>
  <dcterms:created xsi:type="dcterms:W3CDTF">2021-03-14T04:35:55Z</dcterms:created>
  <dcterms:modified xsi:type="dcterms:W3CDTF">2021-03-19T13:10:10Z</dcterms:modified>
</cp:coreProperties>
</file>